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3"/>
  </p:notesMasterIdLst>
  <p:sldIdLst>
    <p:sldId id="257" r:id="rId2"/>
  </p:sldIdLst>
  <p:sldSz cx="32388175" cy="39585900"/>
  <p:notesSz cx="8423275" cy="12274550"/>
  <p:embeddedFontLst>
    <p:embeddedFont>
      <p:font typeface="맑은 고딕" panose="020B0503020000020004" pitchFamily="34" charset="-127"/>
      <p:regular r:id="rId4"/>
      <p:bold r:id="rId5"/>
    </p:embeddedFont>
    <p:embeddedFont>
      <p:font typeface="NanumSquare Neo OTF Bold" pitchFamily="2" charset="-127"/>
      <p:bold r:id="rId6"/>
    </p:embeddedFont>
    <p:embeddedFont>
      <p:font typeface="NanumSquare Neo OTF ExtraBold" pitchFamily="2" charset="-127"/>
      <p:bold r:id="rId7"/>
    </p:embeddedFont>
    <p:embeddedFont>
      <p:font typeface="NanumSquare Neo OTF Regular" pitchFamily="2" charset="-127"/>
      <p:regular r:id="rId8"/>
    </p:embeddedFont>
  </p:embeddedFontLst>
  <p:defaultTextStyle>
    <a:defPPr algn="l" latinLnBrk="1" hangingPunct="1">
      <a:defRPr b="0" i="0" u="none">
        <a:latin typeface="함초롬돋움"/>
      </a:defRPr>
    </a:defPPr>
    <a:lvl1pPr lvl="0" algn="l" defTabSz="914400" fontAlgn="base" latinLnBrk="1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함초롬돋움"/>
        <a:ea typeface="함초롬돋움"/>
      </a:defRPr>
    </a:lvl1pPr>
    <a:lvl2pPr marL="457200" lvl="1" algn="l" defTabSz="914400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함초롬돋움"/>
        <a:ea typeface="함초롬돋움"/>
      </a:defRPr>
    </a:lvl2pPr>
    <a:lvl3pPr marL="914400" lvl="2" algn="l" defTabSz="914400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함초롬돋움"/>
        <a:ea typeface="함초롬돋움"/>
      </a:defRPr>
    </a:lvl3pPr>
    <a:lvl4pPr marL="1371600" lvl="3" algn="l" defTabSz="914400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함초롬돋움"/>
        <a:ea typeface="함초롬돋움"/>
      </a:defRPr>
    </a:lvl4pPr>
    <a:lvl5pPr marL="1828800" lvl="4" algn="l" defTabSz="914400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함초롬돋움"/>
        <a:ea typeface="함초롬돋움"/>
      </a:defRPr>
    </a:lvl5pPr>
    <a:lvl6pPr marL="2286000" algn="l" defTabSz="914400" fontAlgn="base" latinLnBrk="1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함초롬돋움"/>
      </a:defRPr>
    </a:lvl6pPr>
    <a:lvl7pPr marL="2743200" algn="l" defTabSz="914400" fontAlgn="base" latinLnBrk="1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함초롬돋움"/>
      </a:defRPr>
    </a:lvl7pPr>
    <a:lvl8pPr marL="3200400" algn="l" defTabSz="914400" fontAlgn="base" latinLnBrk="1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함초롬돋움"/>
      </a:defRPr>
    </a:lvl8pPr>
    <a:lvl9pPr marL="3657600" algn="l" defTabSz="914400" fontAlgn="base" latinLnBrk="1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함초롬돋움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C00"/>
    <a:srgbClr val="C6B973"/>
    <a:srgbClr val="A6C4F1"/>
    <a:srgbClr val="4F80BA"/>
    <a:srgbClr val="B4C2DB"/>
    <a:srgbClr val="425575"/>
    <a:srgbClr val="7498D9"/>
    <a:srgbClr val="3472BA"/>
    <a:srgbClr val="AF9200"/>
    <a:srgbClr val="AA9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844"/>
    <p:restoredTop sz="96197"/>
  </p:normalViewPr>
  <p:slideViewPr>
    <p:cSldViewPr snapToGrid="0">
      <p:cViewPr>
        <p:scale>
          <a:sx n="22" d="100"/>
          <a:sy n="22" d="100"/>
        </p:scale>
        <p:origin x="425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649663" cy="615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772025" y="0"/>
            <a:ext cx="3649663" cy="615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1CF62-1470-48DA-A874-273013BD3813}" type="datetimeFigureOut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7775" y="1535113"/>
            <a:ext cx="3387725" cy="4141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42963" y="5907088"/>
            <a:ext cx="6737350" cy="4833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1658600"/>
            <a:ext cx="3649663" cy="615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772025" y="11658600"/>
            <a:ext cx="3649663" cy="615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87CD2-59C3-44DE-86ED-395CC7000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57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87CD2-59C3-44DE-86ED-395CC7000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4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9050" y="25438100"/>
            <a:ext cx="27528838" cy="78613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텍스트 개체 틀 2"/>
          <p:cNvSpPr>
            <a:spLocks noGrp="1"/>
          </p:cNvSpPr>
          <p:nvPr>
            <p:ph type="body" idx="1"/>
          </p:nvPr>
        </p:nvSpPr>
        <p:spPr>
          <a:xfrm>
            <a:off x="2559050" y="16778288"/>
            <a:ext cx="27528838" cy="86598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uFillTx/>
              </a:defRPr>
            </a:lvl1pPr>
            <a:lvl2pPr marL="457200" indent="0">
              <a:buNone/>
              <a:defRPr sz="1800">
                <a:uFillTx/>
              </a:defRPr>
            </a:lvl2pPr>
            <a:lvl3pPr marL="914400" indent="0">
              <a:buNone/>
              <a:defRPr sz="1600">
                <a:uFillTx/>
              </a:defRPr>
            </a:lvl3pPr>
            <a:lvl4pPr marL="1371600" indent="0">
              <a:buNone/>
              <a:defRPr sz="1400">
                <a:uFillTx/>
              </a:defRPr>
            </a:lvl4pPr>
            <a:lvl5pPr marL="1828800" indent="0">
              <a:buNone/>
              <a:defRPr sz="1400">
                <a:uFillTx/>
              </a:defRPr>
            </a:lvl5pPr>
            <a:lvl6pPr marL="2286000" indent="0">
              <a:buNone/>
              <a:defRPr sz="1400">
                <a:uFillTx/>
              </a:defRPr>
            </a:lvl6pPr>
            <a:lvl7pPr marL="2743200" indent="0">
              <a:buNone/>
              <a:defRPr sz="1400">
                <a:uFillTx/>
              </a:defRPr>
            </a:lvl7pPr>
            <a:lvl8pPr marL="3200400" indent="0">
              <a:buNone/>
              <a:defRPr sz="1400">
                <a:uFillTx/>
              </a:defRPr>
            </a:lvl8pPr>
            <a:lvl9pPr marL="3657600" indent="0">
              <a:buNone/>
              <a:defRPr sz="14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619250" y="9236075"/>
            <a:ext cx="29149675" cy="26125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875" y="12296775"/>
            <a:ext cx="27530425" cy="8485188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4857750" y="22431375"/>
            <a:ext cx="22672675" cy="10117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uFillTx/>
              </a:defRPr>
            </a:lvl1pPr>
            <a:lvl2pPr marL="457200" indent="0" algn="ctr">
              <a:buNone/>
              <a:defRPr>
                <a:uFillTx/>
              </a:defRPr>
            </a:lvl2pPr>
            <a:lvl3pPr marL="914400" indent="0" algn="ctr">
              <a:buNone/>
              <a:defRPr>
                <a:uFillTx/>
              </a:defRPr>
            </a:lvl3pPr>
            <a:lvl4pPr marL="1371600" indent="0" algn="ctr">
              <a:buNone/>
              <a:defRPr>
                <a:uFillTx/>
              </a:defRPr>
            </a:lvl4pPr>
            <a:lvl5pPr marL="1828800" indent="0" algn="ctr">
              <a:buNone/>
              <a:defRPr>
                <a:uFillTx/>
              </a:defRPr>
            </a:lvl5pPr>
            <a:lvl6pPr marL="2286000" indent="0" algn="ctr">
              <a:buNone/>
              <a:defRPr>
                <a:uFillTx/>
              </a:defRPr>
            </a:lvl6pPr>
            <a:lvl7pPr marL="2743200" indent="0" algn="ctr">
              <a:buNone/>
              <a:defRPr>
                <a:uFillTx/>
              </a:defRPr>
            </a:lvl7pPr>
            <a:lvl8pPr marL="3200400" indent="0" algn="ctr">
              <a:buNone/>
              <a:defRPr>
                <a:uFillTx/>
              </a:defRPr>
            </a:lvl8pPr>
            <a:lvl9pPr marL="3657600" indent="0" algn="ctr">
              <a:buNone/>
              <a:defRPr>
                <a:uFillTx/>
              </a:defRPr>
            </a:lvl9pPr>
          </a:lstStyle>
          <a:p>
            <a:r>
              <a:rPr lang="ko-KR" altLang="en-US">
                <a:uFillTx/>
              </a:rPr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/>
          </p:nvPr>
        </p:nvSpPr>
        <p:spPr>
          <a:xfrm>
            <a:off x="23482300" y="1585913"/>
            <a:ext cx="7286625" cy="3377565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세로 텍스트 개체 틀 2"/>
          <p:cNvSpPr>
            <a:spLocks noGrp="1"/>
          </p:cNvSpPr>
          <p:nvPr>
            <p:ph type="body" idx="1"/>
          </p:nvPr>
        </p:nvSpPr>
        <p:spPr>
          <a:xfrm>
            <a:off x="1619250" y="1585913"/>
            <a:ext cx="21710650" cy="3377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세로 텍스트 개체 틀 2"/>
          <p:cNvSpPr>
            <a:spLocks noGrp="1"/>
          </p:cNvSpPr>
          <p:nvPr>
            <p:ph type="body" idx="1"/>
          </p:nvPr>
        </p:nvSpPr>
        <p:spPr>
          <a:xfrm>
            <a:off x="1619250" y="9236075"/>
            <a:ext cx="29149675" cy="261254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8413" y="27709813"/>
            <a:ext cx="19432587" cy="3271837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그림 개체 틀 2"/>
          <p:cNvSpPr>
            <a:spLocks noGrp="1"/>
          </p:cNvSpPr>
          <p:nvPr>
            <p:ph type="pic" idx="1"/>
          </p:nvPr>
        </p:nvSpPr>
        <p:spPr>
          <a:xfrm>
            <a:off x="6348413" y="3536950"/>
            <a:ext cx="19432587" cy="23752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pPr marL="0" marR="0" lvl="0" indent="0" algn="l" defTabSz="91440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/>
              <a:buNone/>
              <a:tabLst/>
              <a:defRPr>
                <a:uFillTx/>
              </a:defRPr>
            </a:pPr>
            <a:endParaRPr lang="ko-KR" altLang="en-US" sz="3200" b="0" i="0" u="none" kern="0" spc="0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함초롬돋움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48413" y="30981650"/>
            <a:ext cx="19432587" cy="464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76388"/>
            <a:ext cx="10655300" cy="6707187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2663488" y="1576388"/>
            <a:ext cx="18105437" cy="33785175"/>
          </a:xfrm>
          <a:prstGeom prst="rect">
            <a:avLst/>
          </a:prstGeo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19250" y="8283575"/>
            <a:ext cx="10655300" cy="2707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텍스트 개체 틀 2"/>
          <p:cNvSpPr>
            <a:spLocks noGrp="1"/>
          </p:cNvSpPr>
          <p:nvPr>
            <p:ph type="body" idx="1"/>
          </p:nvPr>
        </p:nvSpPr>
        <p:spPr>
          <a:xfrm>
            <a:off x="1619250" y="8861425"/>
            <a:ext cx="14311313" cy="36925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6" name="내용 개체 틀 3"/>
          <p:cNvSpPr>
            <a:spLocks noGrp="1"/>
          </p:cNvSpPr>
          <p:nvPr>
            <p:ph sz="half" idx="2"/>
          </p:nvPr>
        </p:nvSpPr>
        <p:spPr>
          <a:xfrm>
            <a:off x="1619250" y="12553950"/>
            <a:ext cx="14311313" cy="22807613"/>
          </a:xfrm>
          <a:prstGeom prst="rect">
            <a:avLst/>
          </a:prstGeo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452850" y="8861425"/>
            <a:ext cx="14316075" cy="36925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10" name="내용 개체 틀 5"/>
          <p:cNvSpPr>
            <a:spLocks noGrp="1"/>
          </p:cNvSpPr>
          <p:nvPr>
            <p:ph sz="quarter" idx="4"/>
          </p:nvPr>
        </p:nvSpPr>
        <p:spPr>
          <a:xfrm>
            <a:off x="16452850" y="12553950"/>
            <a:ext cx="14316075" cy="22807613"/>
          </a:xfrm>
          <a:prstGeom prst="rect">
            <a:avLst/>
          </a:prstGeo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0" y="1585913"/>
            <a:ext cx="29149675" cy="6597650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half" idx="1"/>
          </p:nvPr>
        </p:nvSpPr>
        <p:spPr>
          <a:xfrm>
            <a:off x="1619250" y="9236075"/>
            <a:ext cx="14498638" cy="26125488"/>
          </a:xfrm>
          <a:prstGeom prst="rect">
            <a:avLst/>
          </a:prstGeo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6" name="내용 개체 틀 3"/>
          <p:cNvSpPr>
            <a:spLocks noGrp="1"/>
          </p:cNvSpPr>
          <p:nvPr>
            <p:ph sz="half" idx="2"/>
          </p:nvPr>
        </p:nvSpPr>
        <p:spPr>
          <a:xfrm>
            <a:off x="16270288" y="9236075"/>
            <a:ext cx="14498637" cy="26125488"/>
          </a:xfrm>
          <a:prstGeom prst="rect">
            <a:avLst/>
          </a:prstGeo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93649" r:id="rId1"/>
    <p:sldLayoutId id="2147493650" r:id="rId2"/>
    <p:sldLayoutId id="2147493651" r:id="rId3"/>
    <p:sldLayoutId id="2147493652" r:id="rId4"/>
    <p:sldLayoutId id="2147493653" r:id="rId5"/>
    <p:sldLayoutId id="2147493654" r:id="rId6"/>
    <p:sldLayoutId id="2147493655" r:id="rId7"/>
    <p:sldLayoutId id="2147493656" r:id="rId8"/>
    <p:sldLayoutId id="2147493657" r:id="rId9"/>
    <p:sldLayoutId id="2147493658" r:id="rId10"/>
    <p:sldLayoutId id="2147493659" r:id="rId11"/>
    <p:sldLayoutId id="2147493660" r:id="rId12"/>
  </p:sldLayoutIdLst>
  <p:txStyles>
    <p:titleStyle>
      <a:lvl1pPr lvl="0" algn="ctr" defTabSz="914400" fontAlgn="base" latinLnBrk="1" hangingPunct="0">
        <a:lnSpc>
          <a:spcPct val="110000"/>
        </a:lnSpc>
        <a:spcBef>
          <a:spcPct val="0"/>
        </a:spcBef>
        <a:spcAft>
          <a:spcPct val="0"/>
        </a:spcAft>
        <a:buNone/>
        <a:defRPr sz="4400" b="0" i="0" u="none" baseline="0">
          <a:solidFill>
            <a:schemeClr val="tx2"/>
          </a:solidFill>
          <a:latin typeface="함초롬돋움"/>
          <a:ea typeface="함초롬돋움"/>
          <a:sym typeface="함초롬돋움"/>
        </a:defRPr>
      </a:lvl1pPr>
    </p:titleStyle>
    <p:bodyStyle>
      <a:lvl1pPr marL="342900" lvl="0" indent="-342900" algn="l" defTabSz="91440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/>
        <a:buChar char="•"/>
        <a:defRPr sz="3200" b="0" i="0" u="none" baseline="0">
          <a:solidFill>
            <a:schemeClr val="tx1"/>
          </a:solidFill>
          <a:latin typeface="함초롬돋움"/>
          <a:ea typeface="함초롬돋움"/>
          <a:sym typeface="함초롬돋움"/>
        </a:defRPr>
      </a:lvl1pPr>
      <a:lvl2pPr marL="742950" lvl="1" indent="-285750" algn="l" defTabSz="914400" fontAlgn="base" latinLnBrk="1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/>
        <a:buChar char="–"/>
        <a:defRPr sz="2800" b="0" i="0" u="none" baseline="0">
          <a:solidFill>
            <a:schemeClr val="tx1"/>
          </a:solidFill>
          <a:latin typeface="함초롬돋움"/>
          <a:ea typeface="함초롬돋움"/>
          <a:sym typeface="함초롬돋움"/>
        </a:defRPr>
      </a:lvl2pPr>
      <a:lvl3pPr marL="1143000" lvl="2" indent="-228600" algn="l" defTabSz="914400" fontAlgn="base" latinLnBrk="1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/>
        <a:buChar char="•"/>
        <a:defRPr sz="2400" b="0" i="0" u="none" baseline="0">
          <a:solidFill>
            <a:schemeClr val="tx1"/>
          </a:solidFill>
          <a:latin typeface="함초롬돋움"/>
          <a:ea typeface="함초롬돋움"/>
          <a:sym typeface="함초롬돋움"/>
        </a:defRPr>
      </a:lvl3pPr>
      <a:lvl4pPr marL="1600200" lvl="3" indent="-228600" algn="l" defTabSz="914400" fontAlgn="base" latinLnBrk="1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/>
        <a:buChar char="–"/>
        <a:defRPr sz="2000" b="0" i="0" u="none" baseline="0">
          <a:solidFill>
            <a:schemeClr val="tx1"/>
          </a:solidFill>
          <a:latin typeface="함초롬돋움"/>
          <a:ea typeface="함초롬돋움"/>
          <a:sym typeface="함초롬돋움"/>
        </a:defRPr>
      </a:lvl4pPr>
      <a:lvl5pPr marL="2057400" lvl="4" indent="-228600" algn="l" defTabSz="914400" fontAlgn="base" latinLnBrk="1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/>
        <a:buChar char="»"/>
        <a:defRPr sz="2000" b="0" i="0" u="none" baseline="0">
          <a:solidFill>
            <a:schemeClr val="tx1"/>
          </a:solidFill>
          <a:latin typeface="함초롬돋움"/>
          <a:ea typeface="함초롬돋움"/>
          <a:sym typeface="함초롬돋움"/>
        </a:defRPr>
      </a:lvl5pPr>
    </p:bodyStyle>
    <p:otherStyle>
      <a:lvl1pPr lvl="0" algn="l" defTabSz="914400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algn="l" defTabSz="914400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algn="l" defTabSz="914400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algn="l" defTabSz="914400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algn="l" defTabSz="914400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16.jpe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microsoft.com/office/2007/relationships/hdphoto" Target="../media/hdphoto3.wdp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microsoft.com/office/2007/relationships/hdphoto" Target="../media/hdphoto4.wdp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2.wdp"/><Relationship Id="rId22" Type="http://schemas.openxmlformats.org/officeDocument/2006/relationships/image" Target="../media/image17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Picture 11">
            <a:extLst>
              <a:ext uri="{FF2B5EF4-FFF2-40B4-BE49-F238E27FC236}">
                <a16:creationId xmlns:a16="http://schemas.microsoft.com/office/drawing/2014/main" id="{644DD308-E592-FD83-F026-F68392C14A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36" b="89954" l="9779" r="89905">
                        <a14:foregroundMark x1="15457" y1="33790" x2="15457" y2="33790"/>
                        <a14:foregroundMark x1="64984" y1="29224" x2="64984" y2="29224"/>
                        <a14:foregroundMark x1="60883" y1="16438" x2="60883" y2="16438"/>
                        <a14:foregroundMark x1="57729" y1="5936" x2="57729" y2="5936"/>
                        <a14:foregroundMark x1="60883" y1="12785" x2="60883" y2="12785"/>
                        <a14:foregroundMark x1="35962" y1="53881" x2="35962" y2="53881"/>
                        <a14:foregroundMark x1="35962" y1="53881" x2="35962" y2="53881"/>
                        <a14:foregroundMark x1="46372" y1="36530" x2="46372" y2="36530"/>
                      </a14:backgroundRemoval>
                    </a14:imgEffect>
                  </a14:imgLayer>
                </a14:imgProps>
              </a:ext>
            </a:extLst>
          </a:blip>
          <a:stretch/>
        </p:blipFill>
        <p:spPr>
          <a:xfrm>
            <a:off x="8885705" y="12295122"/>
            <a:ext cx="15008324" cy="10367594"/>
          </a:xfrm>
          <a:prstGeom prst="rect">
            <a:avLst/>
          </a:prstGeom>
          <a:ln w="25400"/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771E5375-5C94-7F1B-424E-5F2EDBBBDFB8}"/>
              </a:ext>
            </a:extLst>
          </p:cNvPr>
          <p:cNvSpPr txBox="1"/>
          <p:nvPr/>
        </p:nvSpPr>
        <p:spPr>
          <a:xfrm>
            <a:off x="24463257" y="36259025"/>
            <a:ext cx="6972380" cy="2075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NanumSquare Neo OTF Bold" pitchFamily="2" charset="-127"/>
                <a:ea typeface="NanumSquare Neo OTF Bold" pitchFamily="2" charset="-127"/>
              </a:rPr>
              <a:t>Youtube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lvl="1">
              <a:lnSpc>
                <a:spcPct val="113000"/>
              </a:lnSpc>
            </a:pP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en" altLang="ko-KR" sz="2400" b="1" dirty="0" err="1">
                <a:latin typeface="NanumSquare Neo OTF Bold" pitchFamily="2" charset="-127"/>
                <a:ea typeface="NanumSquare Neo OTF Bold" pitchFamily="2" charset="-127"/>
              </a:rPr>
              <a:t>youtube.com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/</a:t>
            </a:r>
          </a:p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NanumSquare Neo OTF Bold" pitchFamily="2" charset="-127"/>
                <a:ea typeface="NanumSquare Neo OTF Bold" pitchFamily="2" charset="-127"/>
              </a:rPr>
              <a:t>Github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lvl="1">
              <a:lnSpc>
                <a:spcPct val="113000"/>
              </a:lnSpc>
            </a:pP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en" altLang="ko-KR" sz="2400" b="1" dirty="0" err="1">
                <a:latin typeface="NanumSquare Neo OTF Bold" pitchFamily="2" charset="-127"/>
                <a:ea typeface="NanumSquare Neo OTF Bold" pitchFamily="2" charset="-127"/>
              </a:rPr>
              <a:t>github.com</a:t>
            </a:r>
            <a:r>
              <a:rPr lang="en" altLang="ko-KR" sz="2400" b="1" dirty="0">
                <a:latin typeface="NanumSquare Neo OTF Bold" pitchFamily="2" charset="-127"/>
                <a:ea typeface="NanumSquare Neo OTF Bold" pitchFamily="2" charset="-127"/>
              </a:rPr>
              <a:t>/Capstone-A-Sharp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1086" name="그림 1085" descr="엠블럼, 등록 상표, 로고, 상징이(가) 표시된 사진&#10;&#10;자동 생성된 설명">
            <a:extLst>
              <a:ext uri="{FF2B5EF4-FFF2-40B4-BE49-F238E27FC236}">
                <a16:creationId xmlns:a16="http://schemas.microsoft.com/office/drawing/2014/main" id="{BAE215D9-64C3-E905-5C23-6BADEADD9E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87" y="22621830"/>
            <a:ext cx="12372013" cy="12372013"/>
          </a:xfrm>
          <a:prstGeom prst="rect">
            <a:avLst/>
          </a:prstGeom>
        </p:spPr>
      </p:pic>
      <p:pic>
        <p:nvPicPr>
          <p:cNvPr id="1072" name="그림 1071">
            <a:extLst>
              <a:ext uri="{FF2B5EF4-FFF2-40B4-BE49-F238E27FC236}">
                <a16:creationId xmlns:a16="http://schemas.microsoft.com/office/drawing/2014/main" id="{48CA2FC9-78DD-3C82-9466-FBEBFCECD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67" y="20035899"/>
            <a:ext cx="13443335" cy="7120772"/>
          </a:xfrm>
          <a:prstGeom prst="rect">
            <a:avLst/>
          </a:prstGeom>
        </p:spPr>
      </p:pic>
      <p:sp>
        <p:nvSpPr>
          <p:cNvPr id="1035" name="아래쪽 화살표 설명선[D] 1034">
            <a:extLst>
              <a:ext uri="{FF2B5EF4-FFF2-40B4-BE49-F238E27FC236}">
                <a16:creationId xmlns:a16="http://schemas.microsoft.com/office/drawing/2014/main" id="{DEB47B9D-7D4B-D22E-4A67-A82221FD9A0A}"/>
              </a:ext>
            </a:extLst>
          </p:cNvPr>
          <p:cNvSpPr/>
          <p:nvPr/>
        </p:nvSpPr>
        <p:spPr>
          <a:xfrm>
            <a:off x="5590901" y="35546577"/>
            <a:ext cx="5103019" cy="139579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196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>
            <a:off x="614362" y="4413022"/>
            <a:ext cx="31173737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sz="4800" b="1" u="none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sz="4800" b="1" u="none" dirty="0" err="1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연구</a:t>
            </a:r>
            <a:r>
              <a:rPr sz="4800" b="1" u="none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sz="4800" b="1" u="none" dirty="0" err="1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요약</a:t>
            </a:r>
            <a:endParaRPr sz="4800" b="1" u="none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72472" y="806455"/>
            <a:ext cx="31215628" cy="1802456"/>
          </a:xfrm>
          <a:prstGeom prst="rect">
            <a:avLst/>
          </a:prstGeom>
          <a:ln w="25400"/>
        </p:spPr>
        <p:txBody>
          <a:bodyPr lIns="432054" tIns="216027" rIns="432054" bIns="216027" anchor="ctr" anchorCtr="0">
            <a:noAutofit/>
          </a:bodyPr>
          <a:lstStyle>
            <a:lvl1pPr defTabSz="898525">
              <a:defRPr>
                <a:uFillTx/>
              </a:defRPr>
            </a:lvl1pPr>
            <a:lvl2pPr defTabSz="898525"/>
            <a:lvl3pPr defTabSz="898525"/>
            <a:lvl4pPr defTabSz="898525"/>
            <a:lvl5pPr defTabSz="898525"/>
            <a:lvl6pPr defTabSz="898525"/>
            <a:lvl7pPr defTabSz="898525"/>
            <a:lvl8pPr defTabSz="898525"/>
            <a:lvl9pPr defTabSz="898525"/>
          </a:lstStyle>
          <a:p>
            <a:pPr lvl="0" latinLnBrk="0" hangingPunct="1">
              <a:lnSpc>
                <a:spcPct val="130000"/>
              </a:lnSpc>
            </a:pPr>
            <a:r>
              <a:rPr lang="ko-KR" altLang="en-US" sz="4800" b="1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추억에 담긴 기원</a:t>
            </a:r>
            <a:r>
              <a:rPr lang="en-US" altLang="ko-KR" sz="4800" b="1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, </a:t>
            </a:r>
            <a:r>
              <a:rPr lang="ko-KR" altLang="en-US" sz="4800" b="1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마음껏 돌아다니는 자유</a:t>
            </a:r>
            <a:endParaRPr sz="4800" b="1" u="none" spc="600" dirty="0">
              <a:solidFill>
                <a:schemeClr val="accent5">
                  <a:lumMod val="60000"/>
                  <a:lumOff val="4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617319" y="5812980"/>
            <a:ext cx="31170781" cy="1171249"/>
          </a:xfrm>
          <a:prstGeom prst="rect">
            <a:avLst/>
          </a:prstGeom>
          <a:ln w="25400">
            <a:solidFill>
              <a:srgbClr val="96B3D7"/>
            </a:solidFill>
          </a:ln>
        </p:spPr>
        <p:txBody>
          <a:bodyPr lIns="432054" tIns="216027" rIns="432054" bIns="216027"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just" latinLnBrk="0" hangingPunct="1">
              <a:spcBef>
                <a:spcPct val="0"/>
              </a:spcBef>
            </a:pPr>
            <a:endParaRPr sz="3600" dirty="0">
              <a:solidFill>
                <a:srgbClr val="000000"/>
              </a:solidFill>
              <a:uFillTx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0" y="426720"/>
            <a:ext cx="32388175" cy="455613"/>
          </a:xfrm>
          <a:prstGeom prst="rect">
            <a:avLst/>
          </a:prstGeom>
          <a:ln w="25400"/>
        </p:spPr>
        <p:txBody>
          <a:bodyPr/>
          <a:lstStyle/>
          <a:p>
            <a:endParaRPr lang="ko-KR" altLang="en-US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0" y="426720"/>
            <a:ext cx="32388175" cy="455613"/>
          </a:xfrm>
          <a:prstGeom prst="rect">
            <a:avLst/>
          </a:prstGeom>
          <a:ln w="25400"/>
        </p:spPr>
        <p:txBody>
          <a:bodyPr/>
          <a:lstStyle/>
          <a:p>
            <a:endParaRPr lang="ko-KR" altLang="en-US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0" y="426720"/>
            <a:ext cx="32388175" cy="455613"/>
          </a:xfrm>
          <a:prstGeom prst="rect">
            <a:avLst/>
          </a:prstGeom>
          <a:ln w="25400"/>
        </p:spPr>
        <p:txBody>
          <a:bodyPr/>
          <a:lstStyle/>
          <a:p>
            <a:endParaRPr lang="ko-KR" altLang="en-US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30" name="직사각형 29"/>
          <p:cNvSpPr>
            <a:spLocks/>
          </p:cNvSpPr>
          <p:nvPr/>
        </p:nvSpPr>
        <p:spPr>
          <a:xfrm>
            <a:off x="614363" y="7470758"/>
            <a:ext cx="15120000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en-US" sz="4800" b="1" u="none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4800" b="1" u="none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개발 동기</a:t>
            </a:r>
            <a:endParaRPr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2" name="직사각형 31"/>
          <p:cNvSpPr>
            <a:spLocks/>
          </p:cNvSpPr>
          <p:nvPr/>
        </p:nvSpPr>
        <p:spPr>
          <a:xfrm>
            <a:off x="16668100" y="7470758"/>
            <a:ext cx="15120000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ko-KR" altLang="en-US" sz="4800" b="1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결과물</a:t>
            </a:r>
            <a:endParaRPr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5" name="직사각형 34"/>
          <p:cNvSpPr>
            <a:spLocks/>
          </p:cNvSpPr>
          <p:nvPr/>
        </p:nvSpPr>
        <p:spPr>
          <a:xfrm>
            <a:off x="617484" y="18730217"/>
            <a:ext cx="15120000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ko-KR" altLang="en-US" sz="4800" b="1" u="none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아키텍처</a:t>
            </a:r>
            <a:endParaRPr lang="en-US" altLang="ko-KR"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4" name="직사각형 73"/>
          <p:cNvSpPr>
            <a:spLocks/>
          </p:cNvSpPr>
          <p:nvPr/>
        </p:nvSpPr>
        <p:spPr>
          <a:xfrm>
            <a:off x="0" y="426720"/>
            <a:ext cx="32388175" cy="4572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5C4695-8521-95BA-18CF-024910D73960}"/>
              </a:ext>
            </a:extLst>
          </p:cNvPr>
          <p:cNvSpPr>
            <a:spLocks/>
          </p:cNvSpPr>
          <p:nvPr/>
        </p:nvSpPr>
        <p:spPr>
          <a:xfrm>
            <a:off x="647668" y="27986205"/>
            <a:ext cx="15120000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ko-KR" altLang="en-US" sz="4800" b="1" u="none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기대 효과</a:t>
            </a:r>
            <a:endParaRPr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pic>
        <p:nvPicPr>
          <p:cNvPr id="26" name="그림 25" descr="유모차, 의자이(가) 표시된 사진&#10;&#10;자동 생성된 설명">
            <a:extLst>
              <a:ext uri="{FF2B5EF4-FFF2-40B4-BE49-F238E27FC236}">
                <a16:creationId xmlns:a16="http://schemas.microsoft.com/office/drawing/2014/main" id="{ADE578EE-0E9A-D566-2D29-77D08C20AD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17" y="23015522"/>
            <a:ext cx="1551099" cy="2662839"/>
          </a:xfrm>
          <a:prstGeom prst="rect">
            <a:avLst/>
          </a:prstGeom>
        </p:spPr>
      </p:pic>
      <p:pic>
        <p:nvPicPr>
          <p:cNvPr id="29" name="그림 28" descr="키보드, 디자인, 전자제품이(가) 표시된 사진&#10;&#10;중간 신뢰도로 자동 생성된 설명">
            <a:extLst>
              <a:ext uri="{FF2B5EF4-FFF2-40B4-BE49-F238E27FC236}">
                <a16:creationId xmlns:a16="http://schemas.microsoft.com/office/drawing/2014/main" id="{80A50E1E-F1C9-375C-C498-4488C2D70D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306" y="22290949"/>
            <a:ext cx="1263864" cy="978043"/>
          </a:xfrm>
          <a:prstGeom prst="rect">
            <a:avLst/>
          </a:prstGeom>
        </p:spPr>
      </p:pic>
      <p:pic>
        <p:nvPicPr>
          <p:cNvPr id="33" name="그림 32" descr="자동차 부품, 정물 사진, 가정용 하드웨어, 은이(가) 표시된 사진&#10;&#10;자동 생성된 설명">
            <a:extLst>
              <a:ext uri="{FF2B5EF4-FFF2-40B4-BE49-F238E27FC236}">
                <a16:creationId xmlns:a16="http://schemas.microsoft.com/office/drawing/2014/main" id="{49368B77-9FB3-670D-676F-A58D286325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229" y="23988286"/>
            <a:ext cx="819664" cy="798918"/>
          </a:xfrm>
          <a:prstGeom prst="rect">
            <a:avLst/>
          </a:prstGeom>
        </p:spPr>
      </p:pic>
      <p:pic>
        <p:nvPicPr>
          <p:cNvPr id="37" name="그림 36" descr="자동차 부품, 파이프, 자전거, 자동차이(가) 표시된 사진&#10;&#10;자동 생성된 설명">
            <a:extLst>
              <a:ext uri="{FF2B5EF4-FFF2-40B4-BE49-F238E27FC236}">
                <a16:creationId xmlns:a16="http://schemas.microsoft.com/office/drawing/2014/main" id="{F47CD405-9148-061D-E8A7-740288F5B6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5" t="22423" b="22343"/>
          <a:stretch/>
        </p:blipFill>
        <p:spPr>
          <a:xfrm>
            <a:off x="14290483" y="25419589"/>
            <a:ext cx="1269945" cy="1138269"/>
          </a:xfrm>
          <a:prstGeom prst="rect">
            <a:avLst/>
          </a:prstGeom>
        </p:spPr>
      </p:pic>
      <p:pic>
        <p:nvPicPr>
          <p:cNvPr id="39" name="그림 38" descr="전자 공학, 전자 부품, 전기 배선, 전자제품이(가) 표시된 사진&#10;&#10;자동 생성된 설명">
            <a:extLst>
              <a:ext uri="{FF2B5EF4-FFF2-40B4-BE49-F238E27FC236}">
                <a16:creationId xmlns:a16="http://schemas.microsoft.com/office/drawing/2014/main" id="{FAC9FC7C-3E0D-E570-816A-135A591A3E5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8" r="34894" b="25230"/>
          <a:stretch/>
        </p:blipFill>
        <p:spPr>
          <a:xfrm>
            <a:off x="8453330" y="21041252"/>
            <a:ext cx="954704" cy="911113"/>
          </a:xfrm>
          <a:prstGeom prst="rect">
            <a:avLst/>
          </a:prstGeom>
        </p:spPr>
      </p:pic>
      <p:pic>
        <p:nvPicPr>
          <p:cNvPr id="41" name="그림 40" descr="타이어, 자동차 부품, 교통, 합성고무이(가) 표시된 사진&#10;&#10;자동 생성된 설명">
            <a:extLst>
              <a:ext uri="{FF2B5EF4-FFF2-40B4-BE49-F238E27FC236}">
                <a16:creationId xmlns:a16="http://schemas.microsoft.com/office/drawing/2014/main" id="{C8A4FA88-5A3A-EC55-9436-6F4C6B259F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482" y="20542845"/>
            <a:ext cx="1041764" cy="12423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78A3188D-B575-0B4A-09DA-497BAB0775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91" b="98373" l="8592" r="96056">
                        <a14:foregroundMark x1="11127" y1="39602" x2="11127" y2="39602"/>
                        <a14:foregroundMark x1="15493" y1="16094" x2="17042" y2="64919"/>
                        <a14:foregroundMark x1="14085" y1="8499" x2="22113" y2="6691"/>
                        <a14:foregroundMark x1="8873" y1="25497" x2="11408" y2="78662"/>
                        <a14:foregroundMark x1="11408" y1="78662" x2="22535" y2="88427"/>
                        <a14:foregroundMark x1="22535" y1="88427" x2="16197" y2="76130"/>
                        <a14:foregroundMark x1="6761" y1="46112" x2="8169" y2="63472"/>
                        <a14:foregroundMark x1="8169" y1="63472" x2="3380" y2="80470"/>
                        <a14:foregroundMark x1="3380" y1="80470" x2="14366" y2="92586"/>
                        <a14:foregroundMark x1="14366" y1="92586" x2="27606" y2="94937"/>
                        <a14:foregroundMark x1="27606" y1="94937" x2="35352" y2="78662"/>
                        <a14:foregroundMark x1="35352" y1="78662" x2="34366" y2="60759"/>
                        <a14:foregroundMark x1="34366" y1="60759" x2="31690" y2="52622"/>
                        <a14:foregroundMark x1="22113" y1="94937" x2="25070" y2="75949"/>
                        <a14:foregroundMark x1="25070" y1="75949" x2="22113" y2="62025"/>
                        <a14:foregroundMark x1="24366" y1="69620" x2="27465" y2="86438"/>
                        <a14:foregroundMark x1="27465" y1="86438" x2="26479" y2="93128"/>
                        <a14:foregroundMark x1="21408" y1="84629" x2="21408" y2="98734"/>
                        <a14:foregroundMark x1="57324" y1="45208" x2="61690" y2="54611"/>
                        <a14:foregroundMark x1="80000" y1="31103" x2="66761" y2="55515"/>
                        <a14:foregroundMark x1="58028" y1="51718" x2="59296" y2="31284"/>
                        <a14:foregroundMark x1="59296" y1="31284" x2="72254" y2="19892"/>
                        <a14:foregroundMark x1="75496" y1="20100" x2="86338" y2="20796"/>
                        <a14:foregroundMark x1="72254" y1="19892" x2="72919" y2="19935"/>
                        <a14:foregroundMark x1="86338" y1="20796" x2="90141" y2="57324"/>
                        <a14:foregroundMark x1="90141" y1="57324" x2="79718" y2="69620"/>
                        <a14:foregroundMark x1="79718" y1="69620" x2="65070" y2="69620"/>
                        <a14:foregroundMark x1="65070" y1="69620" x2="55352" y2="57685"/>
                        <a14:foregroundMark x1="55352" y1="57685" x2="54366" y2="48825"/>
                        <a14:foregroundMark x1="54366" y1="54611" x2="52113" y2="17179"/>
                        <a14:foregroundMark x1="52113" y1="17179" x2="65915" y2="15009"/>
                        <a14:foregroundMark x1="65915" y1="15009" x2="70449" y2="15009"/>
                        <a14:foregroundMark x1="82833" y1="16855" x2="92535" y2="22604"/>
                        <a14:foregroundMark x1="92535" y1="22604" x2="95655" y2="53526"/>
                        <a14:foregroundMark x1="93862" y1="61121" x2="87606" y2="71429"/>
                        <a14:foregroundMark x1="87606" y1="71429" x2="86479" y2="71429"/>
                        <a14:foregroundMark x1="56479" y1="24412" x2="63803" y2="13201"/>
                        <a14:foregroundMark x1="15493" y1="13201" x2="27465" y2="21519"/>
                        <a14:foregroundMark x1="27465" y1="21519" x2="32394" y2="38879"/>
                        <a14:foregroundMark x1="32394" y1="38879" x2="32394" y2="57324"/>
                        <a14:foregroundMark x1="32394" y1="57324" x2="32394" y2="57324"/>
                        <a14:foregroundMark x1="95352" y1="68716" x2="95352" y2="68716"/>
                        <a14:foregroundMark x1="93912" y1="65139" x2="91690" y2="58228"/>
                        <a14:foregroundMark x1="95273" y1="69375" x2="94386" y2="66615"/>
                        <a14:foregroundMark x1="57324" y1="26401" x2="60986" y2="14105"/>
                        <a14:backgroundMark x1="75493" y1="22604" x2="75493" y2="22604"/>
                        <a14:backgroundMark x1="73380" y1="18807" x2="90141" y2="11392"/>
                        <a14:backgroundMark x1="71831" y1="16094" x2="77746" y2="11392"/>
                        <a14:backgroundMark x1="72676" y1="15009" x2="77746" y2="15009"/>
                        <a14:backgroundMark x1="74085" y1="16094" x2="66056" y2="9403"/>
                        <a14:backgroundMark x1="51408" y1="67631" x2="54366" y2="67631"/>
                        <a14:backgroundMark x1="87324" y1="75226" x2="94648" y2="65823"/>
                        <a14:backgroundMark x1="93099" y1="62929" x2="95352" y2="62929"/>
                        <a14:backgroundMark x1="95352" y1="53526" x2="95352" y2="61121"/>
                        <a14:backgroundMark x1="94648" y1="66727" x2="95352" y2="64919"/>
                        <a14:backgroundMark x1="91690" y1="71429" x2="96056" y2="72333"/>
                      </a14:backgroundRemoval>
                    </a14:imgEffect>
                  </a14:imgLayer>
                </a14:imgProps>
              </a:ext>
            </a:extLst>
          </a:blip>
          <a:srcRect l="-1" r="54092"/>
          <a:stretch/>
        </p:blipFill>
        <p:spPr>
          <a:xfrm>
            <a:off x="20323430" y="21336805"/>
            <a:ext cx="1546681" cy="2570051"/>
          </a:xfrm>
          <a:prstGeom prst="rect">
            <a:avLst/>
          </a:prstGeom>
        </p:spPr>
      </p:pic>
      <p:sp>
        <p:nvSpPr>
          <p:cNvPr id="14" name="제목 5">
            <a:extLst>
              <a:ext uri="{FF2B5EF4-FFF2-40B4-BE49-F238E27FC236}">
                <a16:creationId xmlns:a16="http://schemas.microsoft.com/office/drawing/2014/main" id="{23DEA045-8106-0139-338A-81F3CD73D771}"/>
              </a:ext>
            </a:extLst>
          </p:cNvPr>
          <p:cNvSpPr txBox="1">
            <a:spLocks/>
          </p:cNvSpPr>
          <p:nvPr/>
        </p:nvSpPr>
        <p:spPr>
          <a:xfrm>
            <a:off x="572472" y="1969122"/>
            <a:ext cx="31170781" cy="1802456"/>
          </a:xfrm>
          <a:prstGeom prst="rect">
            <a:avLst/>
          </a:prstGeom>
          <a:ln w="25400"/>
        </p:spPr>
        <p:txBody>
          <a:bodyPr lIns="432054" tIns="216027" rIns="432054" bIns="216027" anchor="ctr" anchorCtr="0">
            <a:noAutofit/>
          </a:bodyPr>
          <a:lstStyle>
            <a:lvl1pPr lvl="0" algn="ctr" defTabSz="898525" fontAlgn="base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baseline="0">
                <a:solidFill>
                  <a:schemeClr val="tx2"/>
                </a:solidFill>
                <a:uFillTx/>
                <a:latin typeface="함초롬돋움"/>
                <a:ea typeface="함초롬돋움"/>
                <a:sym typeface="함초롬돋움"/>
              </a:defRPr>
            </a:lvl1pPr>
            <a:lvl2pPr defTabSz="898525">
              <a:defRPr/>
            </a:lvl2pPr>
            <a:lvl3pPr defTabSz="898525">
              <a:defRPr/>
            </a:lvl3pPr>
            <a:lvl4pPr defTabSz="898525">
              <a:defRPr/>
            </a:lvl4pPr>
            <a:lvl5pPr defTabSz="898525">
              <a:defRPr/>
            </a:lvl5pPr>
            <a:lvl6pPr defTabSz="898525">
              <a:defRPr/>
            </a:lvl6pPr>
            <a:lvl7pPr defTabSz="898525">
              <a:defRPr/>
            </a:lvl7pPr>
            <a:lvl8pPr defTabSz="898525">
              <a:defRPr/>
            </a:lvl8pPr>
            <a:lvl9pPr defTabSz="898525">
              <a:defRPr/>
            </a:lvl9pPr>
          </a:lstStyle>
          <a:p>
            <a:pPr latinLnBrk="0" hangingPunct="1">
              <a:lnSpc>
                <a:spcPct val="130000"/>
              </a:lnSpc>
            </a:pPr>
            <a:r>
              <a:rPr lang="ko-KR" altLang="en-US" sz="9600" b="1" kern="0" spc="50" dirty="0">
                <a:ln w="0">
                  <a:noFill/>
                </a:ln>
                <a:solidFill>
                  <a:srgbClr val="7498D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NanumSquare Neo OTF ExtraBold" pitchFamily="2" charset="-127"/>
                <a:ea typeface="NanumSquare Neo OTF ExtraBold" pitchFamily="2" charset="-127"/>
              </a:rPr>
              <a:t>노인 보행 지원 센서 기반 스마트 보행기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3F8B0F-9872-29FE-86B1-B6A0A15563C6}"/>
              </a:ext>
            </a:extLst>
          </p:cNvPr>
          <p:cNvSpPr txBox="1">
            <a:spLocks/>
          </p:cNvSpPr>
          <p:nvPr/>
        </p:nvSpPr>
        <p:spPr>
          <a:xfrm>
            <a:off x="1067879" y="32573942"/>
            <a:ext cx="697881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연결은 인간을 어떻게 보호하는가</a:t>
            </a:r>
            <a:endParaRPr kumimoji="1" lang="ko-KR" altLang="en-US" sz="3200" b="1" dirty="0">
              <a:solidFill>
                <a:schemeClr val="accent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F56DDB-0B77-04F8-D90D-79CC38A1204C}"/>
              </a:ext>
            </a:extLst>
          </p:cNvPr>
          <p:cNvSpPr txBox="1">
            <a:spLocks/>
          </p:cNvSpPr>
          <p:nvPr/>
        </p:nvSpPr>
        <p:spPr>
          <a:xfrm>
            <a:off x="8869992" y="32598051"/>
            <a:ext cx="7276698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삶의 기쁨을 느끼는 작은 지점들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산책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E19520-58C0-E5B2-4ADD-012C3932ACF0}"/>
              </a:ext>
            </a:extLst>
          </p:cNvPr>
          <p:cNvSpPr txBox="1"/>
          <p:nvPr/>
        </p:nvSpPr>
        <p:spPr>
          <a:xfrm>
            <a:off x="11354552" y="2047853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A5502E-0D74-0EF2-591D-E52CC540E025}"/>
              </a:ext>
            </a:extLst>
          </p:cNvPr>
          <p:cNvSpPr txBox="1">
            <a:spLocks/>
          </p:cNvSpPr>
          <p:nvPr/>
        </p:nvSpPr>
        <p:spPr>
          <a:xfrm>
            <a:off x="4791383" y="13433698"/>
            <a:ext cx="839221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노화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만연한 행복을 갖지 못하는 불행의 씨앗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AE59515-DD7C-992D-426C-800EAFF3716D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086036" y="14301839"/>
            <a:ext cx="4680000" cy="32400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1034378-9298-2A16-EFD0-BC6740DB00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6013920" y="14303984"/>
            <a:ext cx="4680000" cy="32400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6F2723E-7FAB-147F-7DE5-FC78914D5544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0926949" y="14301839"/>
            <a:ext cx="4680000" cy="3240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1569F4-BBD8-6B9B-26D9-0606AF663D2F}"/>
              </a:ext>
            </a:extLst>
          </p:cNvPr>
          <p:cNvSpPr txBox="1"/>
          <p:nvPr/>
        </p:nvSpPr>
        <p:spPr>
          <a:xfrm>
            <a:off x="2079065" y="17644710"/>
            <a:ext cx="2882519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“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무릎 수술 이후로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endParaRPr kumimoji="1" lang="en-US" altLang="ko-KR" sz="16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algn="ctr"/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기댈 곳이 없으면 걷기 힘들다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.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“</a:t>
            </a:r>
            <a:endParaRPr kumimoji="1" lang="ko-KR" altLang="en-US" sz="16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0B9FA6-D909-BA0D-ED68-6604FD121BCB}"/>
              </a:ext>
            </a:extLst>
          </p:cNvPr>
          <p:cNvSpPr txBox="1"/>
          <p:nvPr/>
        </p:nvSpPr>
        <p:spPr>
          <a:xfrm>
            <a:off x="11712243" y="17621838"/>
            <a:ext cx="3076483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“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도로가 울퉁불퉁하면 </a:t>
            </a:r>
            <a:endParaRPr kumimoji="1" lang="en-US" altLang="ko-KR" sz="16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algn="ctr"/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보조 보행기가 잘 밀리지 않는다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.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“</a:t>
            </a:r>
            <a:endParaRPr kumimoji="1" lang="ko-KR" altLang="en-US" sz="16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83DC83-8C53-05BC-2785-15402160C841}"/>
              </a:ext>
            </a:extLst>
          </p:cNvPr>
          <p:cNvSpPr txBox="1"/>
          <p:nvPr/>
        </p:nvSpPr>
        <p:spPr>
          <a:xfrm>
            <a:off x="6719583" y="17769339"/>
            <a:ext cx="3087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＂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편하게 밖을 돌아다니고 싶다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.</a:t>
            </a:r>
            <a:r>
              <a:rPr kumimoji="1" lang="ko-KR" altLang="en-US" sz="16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1600" b="1" dirty="0">
                <a:latin typeface="NanumSquare Neo OTF Bold" pitchFamily="2" charset="-127"/>
                <a:ea typeface="NanumSquare Neo OTF Bold" pitchFamily="2" charset="-127"/>
              </a:rPr>
              <a:t>“</a:t>
            </a:r>
            <a:endParaRPr kumimoji="1" lang="ko-KR" altLang="en-US" sz="16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DF1B054-D8F0-0E88-3850-02E0AEA9CCCC}"/>
              </a:ext>
            </a:extLst>
          </p:cNvPr>
          <p:cNvSpPr txBox="1">
            <a:spLocks/>
          </p:cNvSpPr>
          <p:nvPr/>
        </p:nvSpPr>
        <p:spPr>
          <a:xfrm>
            <a:off x="1199816" y="33380246"/>
            <a:ext cx="6978819" cy="155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공동체와의 유대를 통한 신뢰 형성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위기 상황에서의 상호 지원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정서적 연결을 통한 스트레스와 </a:t>
            </a:r>
            <a:r>
              <a:rPr kumimoji="1"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고립감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감소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5EF2F4-2973-78E3-8A16-D583AB63DE43}"/>
              </a:ext>
            </a:extLst>
          </p:cNvPr>
          <p:cNvSpPr txBox="1">
            <a:spLocks/>
          </p:cNvSpPr>
          <p:nvPr/>
        </p:nvSpPr>
        <p:spPr>
          <a:xfrm>
            <a:off x="8954688" y="33270874"/>
            <a:ext cx="6978819" cy="197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나이가 들수록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삶의 속도는 느려지지만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그 속에서 발견되는 기쁨은 더욱 섬세하고 깊어짐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산책길에서 느껴지는 과거의 추억들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느릿한 발걸음 속에서 되돌아보는 내면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55E9E4-92C3-B033-465B-BA389FE1D087}"/>
              </a:ext>
            </a:extLst>
          </p:cNvPr>
          <p:cNvSpPr txBox="1"/>
          <p:nvPr/>
        </p:nvSpPr>
        <p:spPr>
          <a:xfrm>
            <a:off x="804793" y="6061671"/>
            <a:ext cx="3093846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밖에서 자유롭게 움직일 수 있도록 삶의 가치를 찾는 사용자 맞춤형 보행 보조기로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압력 센서와 초음파 센서를 통해 사용자의 힘과 거리를 실시간으로 감지하고 분석하여 모터의 속도를 조절함으로써 신체적 부담을 최소화한다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.</a:t>
            </a:r>
            <a:endParaRPr kumimoji="1" lang="ko-KR" altLang="en-US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EDDBE71-EE96-4EC6-F4A4-538A5BBF6D38}"/>
              </a:ext>
            </a:extLst>
          </p:cNvPr>
          <p:cNvSpPr/>
          <p:nvPr/>
        </p:nvSpPr>
        <p:spPr>
          <a:xfrm>
            <a:off x="984435" y="37034832"/>
            <a:ext cx="14806467" cy="1179528"/>
          </a:xfrm>
          <a:prstGeom prst="rect">
            <a:avLst/>
          </a:prstGeom>
          <a:solidFill>
            <a:srgbClr val="3472BA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83257948-CBC1-358B-5704-18ADBF88AA5C}"/>
              </a:ext>
            </a:extLst>
          </p:cNvPr>
          <p:cNvSpPr txBox="1">
            <a:spLocks/>
          </p:cNvSpPr>
          <p:nvPr/>
        </p:nvSpPr>
        <p:spPr>
          <a:xfrm>
            <a:off x="5783736" y="35553888"/>
            <a:ext cx="501535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사용자가 올바르게 힘을 주기 힘들 때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204D5CF1-AC7D-03E2-3E18-67DAD216D61C}"/>
              </a:ext>
            </a:extLst>
          </p:cNvPr>
          <p:cNvSpPr/>
          <p:nvPr/>
        </p:nvSpPr>
        <p:spPr>
          <a:xfrm>
            <a:off x="1439450" y="37270653"/>
            <a:ext cx="138679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spc="300" dirty="0">
                <a:ln w="0"/>
                <a:solidFill>
                  <a:schemeClr val="accent3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NanumSquare Neo OTF Bold" pitchFamily="2" charset="-127"/>
                <a:ea typeface="NanumSquare Neo OTF Bold" pitchFamily="2" charset="-127"/>
              </a:rPr>
              <a:t>외출 시 느끼는 불편 최소화</a:t>
            </a:r>
            <a:r>
              <a:rPr lang="en-US" altLang="ko-KR" sz="4000" b="1" spc="300" dirty="0">
                <a:ln w="0"/>
                <a:solidFill>
                  <a:schemeClr val="accent3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lang="ko-KR" altLang="en-US" sz="4000" b="1" spc="300" dirty="0">
                <a:ln w="0"/>
                <a:solidFill>
                  <a:schemeClr val="accent3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NanumSquare Neo OTF Bold" pitchFamily="2" charset="-127"/>
                <a:ea typeface="NanumSquare Neo OTF Bold" pitchFamily="2" charset="-127"/>
              </a:rPr>
              <a:t> 사회적 참여와 교류 기회 증대</a:t>
            </a:r>
            <a:endParaRPr lang="ko-KR" altLang="en-US" sz="4000" b="1" cap="none" spc="300" dirty="0">
              <a:ln w="0"/>
              <a:solidFill>
                <a:schemeClr val="accent3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97279FFB-54D2-FCB5-DBF1-0A1968CD47BD}"/>
              </a:ext>
            </a:extLst>
          </p:cNvPr>
          <p:cNvSpPr txBox="1">
            <a:spLocks/>
          </p:cNvSpPr>
          <p:nvPr/>
        </p:nvSpPr>
        <p:spPr>
          <a:xfrm>
            <a:off x="8691602" y="8744872"/>
            <a:ext cx="613290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결국 뛰어넘을 한계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되찾을 가치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74972DF-5B04-BE12-D323-BA0370004BA9}"/>
              </a:ext>
            </a:extLst>
          </p:cNvPr>
          <p:cNvSpPr txBox="1"/>
          <p:nvPr/>
        </p:nvSpPr>
        <p:spPr>
          <a:xfrm>
            <a:off x="26194191" y="3870988"/>
            <a:ext cx="5658790" cy="41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[A#] </a:t>
            </a:r>
            <a:r>
              <a:rPr kumimoji="1" lang="ko-KR" altLang="en-US" sz="2000" spc="300" dirty="0" err="1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이효림</a:t>
            </a:r>
            <a:r>
              <a:rPr kumimoji="1" lang="en-US" altLang="ko-KR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R" altLang="en-US" sz="2000" spc="300" dirty="0" err="1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김준범</a:t>
            </a:r>
            <a:r>
              <a:rPr kumimoji="1" lang="en-US" altLang="ko-KR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R" altLang="en-US" sz="2000" spc="300" dirty="0" err="1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박소윤</a:t>
            </a:r>
            <a:r>
              <a:rPr kumimoji="1" lang="en-US" altLang="ko-KR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000" spc="300" dirty="0">
                <a:solidFill>
                  <a:schemeClr val="accent1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이진성 </a:t>
            </a:r>
            <a:endParaRPr kumimoji="1" lang="en-US" altLang="ko-KR" sz="2000" spc="300" dirty="0">
              <a:solidFill>
                <a:schemeClr val="accent1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1" name="아래쪽 화살표 설명선[D] 10">
            <a:extLst>
              <a:ext uri="{FF2B5EF4-FFF2-40B4-BE49-F238E27FC236}">
                <a16:creationId xmlns:a16="http://schemas.microsoft.com/office/drawing/2014/main" id="{637AFC3E-8077-F705-5E90-AF6953D07514}"/>
              </a:ext>
            </a:extLst>
          </p:cNvPr>
          <p:cNvSpPr/>
          <p:nvPr/>
        </p:nvSpPr>
        <p:spPr>
          <a:xfrm>
            <a:off x="984435" y="35555664"/>
            <a:ext cx="4310925" cy="139579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196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42" name="아래쪽 화살표 설명선[D] 41">
            <a:extLst>
              <a:ext uri="{FF2B5EF4-FFF2-40B4-BE49-F238E27FC236}">
                <a16:creationId xmlns:a16="http://schemas.microsoft.com/office/drawing/2014/main" id="{7B0B16A3-66AE-DFC2-EBDB-48C7D1FCDC80}"/>
              </a:ext>
            </a:extLst>
          </p:cNvPr>
          <p:cNvSpPr/>
          <p:nvPr/>
        </p:nvSpPr>
        <p:spPr>
          <a:xfrm>
            <a:off x="10991929" y="35550880"/>
            <a:ext cx="4796347" cy="139579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196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719B8B8-F0F3-8E8A-DBD4-FF8F5F610AB5}"/>
              </a:ext>
            </a:extLst>
          </p:cNvPr>
          <p:cNvSpPr txBox="1">
            <a:spLocks/>
          </p:cNvSpPr>
          <p:nvPr/>
        </p:nvSpPr>
        <p:spPr>
          <a:xfrm>
            <a:off x="11127149" y="35506794"/>
            <a:ext cx="489075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보조 보행기에 무거운 짐이 있을 때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7F8DDF0-CC63-DE07-148A-79ECB1EB556B}"/>
              </a:ext>
            </a:extLst>
          </p:cNvPr>
          <p:cNvSpPr txBox="1">
            <a:spLocks/>
          </p:cNvSpPr>
          <p:nvPr/>
        </p:nvSpPr>
        <p:spPr>
          <a:xfrm>
            <a:off x="1118023" y="35553887"/>
            <a:ext cx="478407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경사로나 울퉁불퉁한 도로에서 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D30305B5-33F6-0DFE-7A68-AA23927BA66A}"/>
              </a:ext>
            </a:extLst>
          </p:cNvPr>
          <p:cNvCxnSpPr>
            <a:cxnSpLocks/>
          </p:cNvCxnSpPr>
          <p:nvPr/>
        </p:nvCxnSpPr>
        <p:spPr>
          <a:xfrm flipH="1" flipV="1">
            <a:off x="22714870" y="13858713"/>
            <a:ext cx="728694" cy="1148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10E419C7-FB0D-6014-AC43-28A4CB260F08}"/>
              </a:ext>
            </a:extLst>
          </p:cNvPr>
          <p:cNvCxnSpPr>
            <a:cxnSpLocks/>
          </p:cNvCxnSpPr>
          <p:nvPr/>
        </p:nvCxnSpPr>
        <p:spPr>
          <a:xfrm>
            <a:off x="25308772" y="18100031"/>
            <a:ext cx="831763" cy="2176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BA16FD11-BA45-3139-6EDC-CCD14BFE34C2}"/>
              </a:ext>
            </a:extLst>
          </p:cNvPr>
          <p:cNvCxnSpPr>
            <a:cxnSpLocks/>
          </p:cNvCxnSpPr>
          <p:nvPr/>
        </p:nvCxnSpPr>
        <p:spPr>
          <a:xfrm flipH="1">
            <a:off x="21412503" y="18597319"/>
            <a:ext cx="1813429" cy="1678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D34DC609-57B8-F4F5-F8BB-56723EFB9B27}"/>
              </a:ext>
            </a:extLst>
          </p:cNvPr>
          <p:cNvCxnSpPr>
            <a:cxnSpLocks/>
          </p:cNvCxnSpPr>
          <p:nvPr/>
        </p:nvCxnSpPr>
        <p:spPr>
          <a:xfrm flipH="1" flipV="1">
            <a:off x="25268316" y="16122344"/>
            <a:ext cx="925875" cy="727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27D4BDB1-4568-E004-9F04-234AA04E0390}"/>
              </a:ext>
            </a:extLst>
          </p:cNvPr>
          <p:cNvCxnSpPr>
            <a:cxnSpLocks/>
          </p:cNvCxnSpPr>
          <p:nvPr/>
        </p:nvCxnSpPr>
        <p:spPr>
          <a:xfrm flipH="1">
            <a:off x="24770616" y="14484841"/>
            <a:ext cx="1369919" cy="627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FC395A1-7DCD-E327-0988-BF33BCC3D409}"/>
              </a:ext>
            </a:extLst>
          </p:cNvPr>
          <p:cNvSpPr txBox="1">
            <a:spLocks/>
          </p:cNvSpPr>
          <p:nvPr/>
        </p:nvSpPr>
        <p:spPr>
          <a:xfrm>
            <a:off x="16766801" y="8793093"/>
            <a:ext cx="3923393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설계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손잡이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4C2EBA-F2E1-8880-89DA-F9E174F12DE9}"/>
              </a:ext>
            </a:extLst>
          </p:cNvPr>
          <p:cNvSpPr txBox="1">
            <a:spLocks/>
          </p:cNvSpPr>
          <p:nvPr/>
        </p:nvSpPr>
        <p:spPr>
          <a:xfrm>
            <a:off x="24392871" y="8693574"/>
            <a:ext cx="561594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센서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FSR 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압력센서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24A38DA-C4C7-8ED0-3EB1-D547865B3DA7}"/>
              </a:ext>
            </a:extLst>
          </p:cNvPr>
          <p:cNvSpPr txBox="1">
            <a:spLocks/>
          </p:cNvSpPr>
          <p:nvPr/>
        </p:nvSpPr>
        <p:spPr>
          <a:xfrm>
            <a:off x="26470208" y="15233149"/>
            <a:ext cx="561594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센서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방수형 초음파센서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8ECC19F-0776-D715-5F27-AB79DBA6EF55}"/>
              </a:ext>
            </a:extLst>
          </p:cNvPr>
          <p:cNvSpPr txBox="1">
            <a:spLocks/>
          </p:cNvSpPr>
          <p:nvPr/>
        </p:nvSpPr>
        <p:spPr>
          <a:xfrm>
            <a:off x="16818602" y="20409579"/>
            <a:ext cx="7002971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모터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 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DC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소형모터 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&amp;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SZH-CH076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endParaRPr kumimoji="1" lang="en-US" altLang="ko-KR" sz="3200" b="1" dirty="0">
              <a:solidFill>
                <a:schemeClr val="accent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703794-7C48-696F-AD56-F429D53AFEBA}"/>
              </a:ext>
            </a:extLst>
          </p:cNvPr>
          <p:cNvSpPr txBox="1">
            <a:spLocks/>
          </p:cNvSpPr>
          <p:nvPr/>
        </p:nvSpPr>
        <p:spPr>
          <a:xfrm>
            <a:off x="24658039" y="20409579"/>
            <a:ext cx="561594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설계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ko-KR" altLang="en-US" sz="3200" b="1" dirty="0" err="1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구동부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설계</a:t>
            </a:r>
          </a:p>
        </p:txBody>
      </p: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BB06DA2D-3306-C5C4-44DF-3FA6007C31F6}"/>
              </a:ext>
            </a:extLst>
          </p:cNvPr>
          <p:cNvCxnSpPr>
            <a:cxnSpLocks/>
          </p:cNvCxnSpPr>
          <p:nvPr/>
        </p:nvCxnSpPr>
        <p:spPr>
          <a:xfrm>
            <a:off x="21803016" y="16849448"/>
            <a:ext cx="916613" cy="40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4BD284D-B9D6-8A31-8BF2-A58033A855BB}"/>
              </a:ext>
            </a:extLst>
          </p:cNvPr>
          <p:cNvSpPr txBox="1">
            <a:spLocks/>
          </p:cNvSpPr>
          <p:nvPr/>
        </p:nvSpPr>
        <p:spPr>
          <a:xfrm>
            <a:off x="16745257" y="14484841"/>
            <a:ext cx="468923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센서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 홀 센서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EDD66D-67F9-F64F-C2F2-637A2FE4DE3B}"/>
              </a:ext>
            </a:extLst>
          </p:cNvPr>
          <p:cNvSpPr txBox="1">
            <a:spLocks/>
          </p:cNvSpPr>
          <p:nvPr/>
        </p:nvSpPr>
        <p:spPr>
          <a:xfrm>
            <a:off x="16921532" y="26436668"/>
            <a:ext cx="561594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메인 로직</a:t>
            </a:r>
            <a:r>
              <a:rPr kumimoji="1" lang="en-US" altLang="ko-KR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endParaRPr kumimoji="1" lang="ko-KR" altLang="en-US" sz="3200" b="1" dirty="0">
              <a:solidFill>
                <a:schemeClr val="accent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507D87AD-6983-F02F-01F0-F04A70E4A0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236106" y="15289317"/>
            <a:ext cx="4362070" cy="1951059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499A0085-B0FD-58EC-48D0-3FD0A53FC830}"/>
              </a:ext>
            </a:extLst>
          </p:cNvPr>
          <p:cNvSpPr txBox="1">
            <a:spLocks/>
          </p:cNvSpPr>
          <p:nvPr/>
        </p:nvSpPr>
        <p:spPr>
          <a:xfrm>
            <a:off x="24456818" y="12318172"/>
            <a:ext cx="6978819" cy="197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수집 데이터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사용자가 손잡이에 가하는 압력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lvl="3">
              <a:lnSpc>
                <a:spcPct val="114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      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(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전진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후진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정지 상태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)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용도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사용자의 압력 패턴을 분석하여 보조기의 모터 제어를 위한 핵심 데이터 제공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47B3B264-1DF7-721D-DC26-9CE336794B1F}"/>
              </a:ext>
            </a:extLst>
          </p:cNvPr>
          <p:cNvSpPr txBox="1">
            <a:spLocks/>
          </p:cNvSpPr>
          <p:nvPr/>
        </p:nvSpPr>
        <p:spPr>
          <a:xfrm>
            <a:off x="26449196" y="17641248"/>
            <a:ext cx="5461355" cy="2588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수집 데이터 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>
              <a:lnSpc>
                <a:spcPct val="114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  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사용자와 보조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보행기 간 거리 측정 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용도 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>
              <a:lnSpc>
                <a:spcPct val="114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  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어르신의 움직임을 감지하여 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   보조기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동작을 보조하고 안전성 강화</a:t>
            </a:r>
          </a:p>
        </p:txBody>
      </p:sp>
      <p:pic>
        <p:nvPicPr>
          <p:cNvPr id="1038" name="그림 1037">
            <a:extLst>
              <a:ext uri="{FF2B5EF4-FFF2-40B4-BE49-F238E27FC236}">
                <a16:creationId xmlns:a16="http://schemas.microsoft.com/office/drawing/2014/main" id="{383EB535-26FC-0F12-BF02-3D0E5F752C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664836" y="21240634"/>
            <a:ext cx="7078418" cy="3169860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329F5E71-17DB-A1C0-2C79-2E5593EA2316}"/>
              </a:ext>
            </a:extLst>
          </p:cNvPr>
          <p:cNvSpPr txBox="1">
            <a:spLocks/>
          </p:cNvSpPr>
          <p:nvPr/>
        </p:nvSpPr>
        <p:spPr>
          <a:xfrm>
            <a:off x="20588884" y="24117860"/>
            <a:ext cx="2756107" cy="49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12V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DC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모터 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1075" name="Picture 11">
            <a:extLst>
              <a:ext uri="{FF2B5EF4-FFF2-40B4-BE49-F238E27FC236}">
                <a16:creationId xmlns:a16="http://schemas.microsoft.com/office/drawing/2014/main" id="{8D2CB836-5884-8A54-7FCA-A01963FE4E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936" b="89954" l="9779" r="89905">
                        <a14:foregroundMark x1="15457" y1="33790" x2="15457" y2="33790"/>
                        <a14:foregroundMark x1="64984" y1="29224" x2="64984" y2="29224"/>
                        <a14:foregroundMark x1="60883" y1="16438" x2="60883" y2="16438"/>
                        <a14:foregroundMark x1="57729" y1="5936" x2="57729" y2="5936"/>
                        <a14:foregroundMark x1="60883" y1="12785" x2="60883" y2="12785"/>
                        <a14:foregroundMark x1="35962" y1="53881" x2="35962" y2="53881"/>
                        <a14:foregroundMark x1="35962" y1="53881" x2="35962" y2="53881"/>
                        <a14:foregroundMark x1="46372" y1="36530" x2="46372" y2="36530"/>
                      </a14:backgroundRemoval>
                    </a14:imgEffect>
                  </a14:imgLayer>
                </a14:imgProps>
              </a:ext>
            </a:extLst>
          </a:blip>
          <a:srcRect l="3237" t="14459" r="-3237" b="53144"/>
          <a:stretch/>
        </p:blipFill>
        <p:spPr>
          <a:xfrm>
            <a:off x="16058977" y="4436987"/>
            <a:ext cx="4584700" cy="1026000"/>
          </a:xfrm>
          <a:prstGeom prst="rect">
            <a:avLst/>
          </a:prstGeom>
          <a:ln w="25400"/>
        </p:spPr>
      </p:pic>
      <p:cxnSp>
        <p:nvCxnSpPr>
          <p:cNvPr id="1083" name="직선 연결선[R] 1082">
            <a:extLst>
              <a:ext uri="{FF2B5EF4-FFF2-40B4-BE49-F238E27FC236}">
                <a16:creationId xmlns:a16="http://schemas.microsoft.com/office/drawing/2014/main" id="{4D6472E7-9919-6163-CC4E-3EA18B7A1A54}"/>
              </a:ext>
            </a:extLst>
          </p:cNvPr>
          <p:cNvCxnSpPr>
            <a:cxnSpLocks/>
          </p:cNvCxnSpPr>
          <p:nvPr/>
        </p:nvCxnSpPr>
        <p:spPr>
          <a:xfrm flipH="1">
            <a:off x="16200228" y="7223714"/>
            <a:ext cx="42701" cy="31468645"/>
          </a:xfrm>
          <a:prstGeom prst="line">
            <a:avLst/>
          </a:prstGeom>
          <a:ln w="15875">
            <a:solidFill>
              <a:srgbClr val="A6C4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8667410-D5AD-883B-84D3-12805F5FAE24}"/>
              </a:ext>
            </a:extLst>
          </p:cNvPr>
          <p:cNvSpPr/>
          <p:nvPr/>
        </p:nvSpPr>
        <p:spPr>
          <a:xfrm>
            <a:off x="8606906" y="25330661"/>
            <a:ext cx="1653436" cy="1153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800" b="1" dirty="0">
                <a:solidFill>
                  <a:srgbClr val="2E5597"/>
                </a:solidFill>
                <a:latin typeface="NanumSquare Neo OTF Regular" pitchFamily="2" charset="-127"/>
                <a:ea typeface="NanumSquare Neo OTF Regular" pitchFamily="2" charset="-127"/>
              </a:rPr>
              <a:t>STM32</a:t>
            </a:r>
          </a:p>
          <a:p>
            <a:r>
              <a:rPr kumimoji="1" lang="en-US" altLang="ko-KR" sz="1800" b="1" dirty="0">
                <a:solidFill>
                  <a:srgbClr val="2E5597"/>
                </a:solidFill>
                <a:latin typeface="NanumSquare Neo OTF Regular" pitchFamily="2" charset="-127"/>
                <a:ea typeface="NanumSquare Neo OTF Regular" pitchFamily="2" charset="-127"/>
              </a:rPr>
              <a:t>G030F6P6</a:t>
            </a:r>
            <a:endParaRPr kumimoji="1" lang="ko-KR" altLang="en-US" sz="1800" b="1" dirty="0">
              <a:solidFill>
                <a:srgbClr val="2E5597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8F09-A96B-7EDF-96C5-0E3BF37F1805}"/>
              </a:ext>
            </a:extLst>
          </p:cNvPr>
          <p:cNvSpPr txBox="1"/>
          <p:nvPr/>
        </p:nvSpPr>
        <p:spPr>
          <a:xfrm>
            <a:off x="10276771" y="2598872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거리 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E8E6C-CFB8-E42C-1EEA-0F1CFA41F738}"/>
              </a:ext>
            </a:extLst>
          </p:cNvPr>
          <p:cNvSpPr txBox="1">
            <a:spLocks/>
          </p:cNvSpPr>
          <p:nvPr/>
        </p:nvSpPr>
        <p:spPr>
          <a:xfrm>
            <a:off x="17055850" y="17361841"/>
            <a:ext cx="4317674" cy="1867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바퀴 시간당 </a:t>
            </a:r>
            <a:r>
              <a:rPr kumimoji="1"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회전수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측정 및 속도로 변환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STM32G030F6P6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보드 속도 변환 연산 수행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B79CC-DE10-E572-BB08-93686960B3A7}"/>
              </a:ext>
            </a:extLst>
          </p:cNvPr>
          <p:cNvSpPr txBox="1">
            <a:spLocks/>
          </p:cNvSpPr>
          <p:nvPr/>
        </p:nvSpPr>
        <p:spPr>
          <a:xfrm>
            <a:off x="16921533" y="12858994"/>
            <a:ext cx="5793337" cy="9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압력센서 부착을 위한 기존 손잡이 제거 및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PVC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파이프를 사용한 핸들 제작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468E8-B644-814C-254F-5B494A0173FC}"/>
              </a:ext>
            </a:extLst>
          </p:cNvPr>
          <p:cNvSpPr txBox="1">
            <a:spLocks/>
          </p:cNvSpPr>
          <p:nvPr/>
        </p:nvSpPr>
        <p:spPr>
          <a:xfrm>
            <a:off x="24392871" y="24638257"/>
            <a:ext cx="5608652" cy="1025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기존 바퀴 대체 </a:t>
            </a:r>
            <a:r>
              <a:rPr kumimoji="1"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구동부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설계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12v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모터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–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기어박스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–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바퀴</a:t>
            </a:r>
            <a:endParaRPr lang="ko-KR" altLang="en-US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17" name="그림 16" descr="전자제품, 케이블, 전기 배선, 자전거이(가) 표시된 사진&#10;&#10;자동 생성된 설명">
            <a:extLst>
              <a:ext uri="{FF2B5EF4-FFF2-40B4-BE49-F238E27FC236}">
                <a16:creationId xmlns:a16="http://schemas.microsoft.com/office/drawing/2014/main" id="{FB0F311A-94C9-A0D9-0280-E2E550BAB1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63"/>
          <a:stretch/>
        </p:blipFill>
        <p:spPr>
          <a:xfrm>
            <a:off x="26513742" y="16053520"/>
            <a:ext cx="4884980" cy="1551107"/>
          </a:xfrm>
          <a:prstGeom prst="rect">
            <a:avLst/>
          </a:prstGeom>
        </p:spPr>
      </p:pic>
      <p:pic>
        <p:nvPicPr>
          <p:cNvPr id="38" name="그림 37" descr="야외이(가) 표시된 사진&#10;&#10;중간 신뢰도로 자동 생성된 설명">
            <a:extLst>
              <a:ext uri="{FF2B5EF4-FFF2-40B4-BE49-F238E27FC236}">
                <a16:creationId xmlns:a16="http://schemas.microsoft.com/office/drawing/2014/main" id="{A03AB605-C897-8852-D818-B5297194E95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627" y="9675374"/>
            <a:ext cx="1699209" cy="316095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F159FE1-A0C0-CC98-2521-96E9FD9D4F4D}"/>
              </a:ext>
            </a:extLst>
          </p:cNvPr>
          <p:cNvSpPr txBox="1"/>
          <p:nvPr/>
        </p:nvSpPr>
        <p:spPr>
          <a:xfrm>
            <a:off x="7486093" y="25919776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1.3</a:t>
            </a:r>
            <a:r>
              <a:rPr kumimoji="1" lang="ko-KR" altLang="en-US" sz="2000" dirty="0">
                <a:solidFill>
                  <a:schemeClr val="bg1"/>
                </a:solidFill>
              </a:rPr>
              <a:t> 속도</a:t>
            </a:r>
          </a:p>
        </p:txBody>
      </p:sp>
      <p:pic>
        <p:nvPicPr>
          <p:cNvPr id="1026" name="Picture 2" descr="디바이스마트,MCU보드/전자키트 &gt; 버튼/스위치/제어/RTC &gt; 모터/모터컨트롤,SZH,12V/24V 7A 160W 듀얼 DC 모터 드라이버 모듈 [SZH-CH076],2채널 DC 모터 드라이버 / Input power source: DC 6.5V~27V / Input power rated: DC 12V/24V / 사이즈: 55mmx55mmx1.5mm">
            <a:extLst>
              <a:ext uri="{FF2B5EF4-FFF2-40B4-BE49-F238E27FC236}">
                <a16:creationId xmlns:a16="http://schemas.microsoft.com/office/drawing/2014/main" id="{E3A3154B-6A2B-776E-0948-485D94BC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6000" r="93333">
                        <a14:foregroundMark x1="5333" y1="62667" x2="6000" y2="71111"/>
                        <a14:foregroundMark x1="6000" y1="71111" x2="8667" y2="60444"/>
                        <a14:foregroundMark x1="89556" y1="28444" x2="89778" y2="37111"/>
                        <a14:foregroundMark x1="89778" y1="37111" x2="89778" y2="28444"/>
                        <a14:foregroundMark x1="89778" y1="28444" x2="91333" y2="34444"/>
                        <a14:foregroundMark x1="92222" y1="53556" x2="91778" y2="62222"/>
                        <a14:foregroundMark x1="91778" y1="62222" x2="86222" y2="55111"/>
                        <a14:foregroundMark x1="86222" y1="55111" x2="93333" y2="59333"/>
                        <a14:foregroundMark x1="93333" y1="59333" x2="92889" y2="60444"/>
                        <a14:foregroundMark x1="90222" y1="52000" x2="88667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208" y="21048748"/>
            <a:ext cx="3428952" cy="34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2FE5F70-9BFA-13E6-93FE-EB5F4BC1B81B}"/>
              </a:ext>
            </a:extLst>
          </p:cNvPr>
          <p:cNvSpPr txBox="1">
            <a:spLocks/>
          </p:cNvSpPr>
          <p:nvPr/>
        </p:nvSpPr>
        <p:spPr>
          <a:xfrm>
            <a:off x="16764392" y="24115076"/>
            <a:ext cx="3595614" cy="1867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12V/24V 7A 160W 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듀얼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DC 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모터 드라이버 모듈 결과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>
              <a:lnSpc>
                <a:spcPct val="114000"/>
              </a:lnSpc>
            </a:pP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    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[SZH-CH076]</a:t>
            </a:r>
            <a:endParaRPr lang="ko-KR" altLang="en-US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7EF7E3C-C36F-BCA3-09D5-817F5B91202B}"/>
              </a:ext>
            </a:extLst>
          </p:cNvPr>
          <p:cNvSpPr>
            <a:spLocks/>
          </p:cNvSpPr>
          <p:nvPr/>
        </p:nvSpPr>
        <p:spPr>
          <a:xfrm>
            <a:off x="16668098" y="35105599"/>
            <a:ext cx="7225931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ko-KR" altLang="en-US" sz="4800" b="1" u="none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적용 방안</a:t>
            </a:r>
            <a:endParaRPr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A7FA78E-917F-A79A-61AA-4EA7CF9C8B32}"/>
              </a:ext>
            </a:extLst>
          </p:cNvPr>
          <p:cNvSpPr txBox="1"/>
          <p:nvPr/>
        </p:nvSpPr>
        <p:spPr>
          <a:xfrm>
            <a:off x="16668100" y="36371602"/>
            <a:ext cx="8194165" cy="2075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실생활 적용 방안 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lvl="1">
              <a:lnSpc>
                <a:spcPct val="113000"/>
              </a:lnSpc>
            </a:pP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노인 계층의 산책 및 이동 등 </a:t>
            </a:r>
            <a:r>
              <a:rPr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생활성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강화</a:t>
            </a:r>
          </a:p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확장 가능성 </a:t>
            </a:r>
            <a:endParaRPr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lvl="1">
              <a:lnSpc>
                <a:spcPct val="113000"/>
              </a:lnSpc>
            </a:pP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: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쇼핑몰 카트 및 </a:t>
            </a:r>
            <a:r>
              <a:rPr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고중량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장비 등 다방면 적용 가능</a:t>
            </a:r>
          </a:p>
        </p:txBody>
      </p:sp>
      <p:sp>
        <p:nvSpPr>
          <p:cNvPr id="101" name="제목 5">
            <a:extLst>
              <a:ext uri="{FF2B5EF4-FFF2-40B4-BE49-F238E27FC236}">
                <a16:creationId xmlns:a16="http://schemas.microsoft.com/office/drawing/2014/main" id="{74A1EEC2-539A-6450-307E-968B0F70E73F}"/>
              </a:ext>
            </a:extLst>
          </p:cNvPr>
          <p:cNvSpPr txBox="1">
            <a:spLocks/>
          </p:cNvSpPr>
          <p:nvPr/>
        </p:nvSpPr>
        <p:spPr>
          <a:xfrm>
            <a:off x="338138" y="38795929"/>
            <a:ext cx="31514843" cy="648335"/>
          </a:xfrm>
          <a:prstGeom prst="rect">
            <a:avLst/>
          </a:prstGeom>
          <a:ln w="25400"/>
        </p:spPr>
        <p:txBody>
          <a:bodyPr lIns="432054" tIns="216027" rIns="432054" bIns="216027" anchor="ctr" anchorCtr="0">
            <a:noAutofit/>
          </a:bodyPr>
          <a:lstStyle>
            <a:lvl1pPr lvl="0" algn="ctr" defTabSz="898525" fontAlgn="base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baseline="0">
                <a:solidFill>
                  <a:schemeClr val="tx2"/>
                </a:solidFill>
                <a:uFillTx/>
                <a:latin typeface="함초롬돋움"/>
                <a:ea typeface="함초롬돋움"/>
                <a:sym typeface="함초롬돋움"/>
              </a:defRPr>
            </a:lvl1pPr>
            <a:lvl2pPr defTabSz="898525">
              <a:defRPr/>
            </a:lvl2pPr>
            <a:lvl3pPr defTabSz="898525">
              <a:defRPr/>
            </a:lvl3pPr>
            <a:lvl4pPr defTabSz="898525">
              <a:defRPr/>
            </a:lvl4pPr>
            <a:lvl5pPr defTabSz="898525">
              <a:defRPr/>
            </a:lvl5pPr>
            <a:lvl6pPr defTabSz="898525">
              <a:defRPr/>
            </a:lvl6pPr>
            <a:lvl7pPr defTabSz="898525">
              <a:defRPr/>
            </a:lvl7pPr>
            <a:lvl8pPr defTabSz="898525">
              <a:defRPr/>
            </a:lvl8pPr>
            <a:lvl9pPr defTabSz="898525">
              <a:defRPr/>
            </a:lvl9pPr>
          </a:lstStyle>
          <a:p>
            <a:pPr latinLnBrk="0" hangingPunct="1">
              <a:lnSpc>
                <a:spcPct val="130000"/>
              </a:lnSpc>
            </a:pPr>
            <a:r>
              <a:rPr lang="ko-KR" altLang="en-US" sz="2000" b="1" kern="0" spc="300" dirty="0" err="1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임베디드시스템공학과</a:t>
            </a:r>
            <a:r>
              <a:rPr lang="ko-KR" altLang="en-US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2024</a:t>
            </a:r>
            <a:r>
              <a:rPr lang="ko-KR" altLang="en-US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년도 </a:t>
            </a:r>
            <a:r>
              <a:rPr lang="en-US" altLang="ko-KR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2</a:t>
            </a:r>
            <a:r>
              <a:rPr lang="ko-KR" altLang="en-US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학기 </a:t>
            </a:r>
            <a:r>
              <a:rPr lang="ko-KR" altLang="en-US" sz="2000" b="1" kern="0" spc="300" dirty="0" err="1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캡스톤</a:t>
            </a:r>
            <a:r>
              <a:rPr lang="ko-KR" altLang="en-US" sz="2000" b="1" kern="0" spc="300" dirty="0">
                <a:solidFill>
                  <a:schemeClr val="accent5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디자인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BF8908AE-9352-D77F-DD1A-B6D70BA1BAD4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5846" t="19590" r="12936"/>
          <a:stretch/>
        </p:blipFill>
        <p:spPr>
          <a:xfrm>
            <a:off x="21948587" y="21689926"/>
            <a:ext cx="2082916" cy="1906327"/>
          </a:xfrm>
          <a:prstGeom prst="rect">
            <a:avLst/>
          </a:prstGeom>
        </p:spPr>
      </p:pic>
      <p:pic>
        <p:nvPicPr>
          <p:cNvPr id="105" name="그림 104" descr="사람, 바퀴, 자동차 부품, 라이딩이(가) 표시된 사진&#10;&#10;자동 생성된 설명">
            <a:extLst>
              <a:ext uri="{FF2B5EF4-FFF2-40B4-BE49-F238E27FC236}">
                <a16:creationId xmlns:a16="http://schemas.microsoft.com/office/drawing/2014/main" id="{0AECB60D-7E9C-08A7-383B-FFBB9B7E1D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r="1" b="44186"/>
          <a:stretch/>
        </p:blipFill>
        <p:spPr>
          <a:xfrm>
            <a:off x="24520524" y="9394664"/>
            <a:ext cx="3116908" cy="277115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CC9390CD-9779-90D9-51E2-290047EC7612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l="14256" t="10270" r="41275" b="37532"/>
          <a:stretch/>
        </p:blipFill>
        <p:spPr>
          <a:xfrm>
            <a:off x="27894394" y="9435625"/>
            <a:ext cx="3148824" cy="2618393"/>
          </a:xfrm>
          <a:prstGeom prst="rect">
            <a:avLst/>
          </a:prstGeom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25A529D-ACBA-5681-E406-F77776ABE5BB}"/>
              </a:ext>
            </a:extLst>
          </p:cNvPr>
          <p:cNvSpPr>
            <a:spLocks/>
          </p:cNvSpPr>
          <p:nvPr/>
        </p:nvSpPr>
        <p:spPr>
          <a:xfrm>
            <a:off x="24282323" y="35070327"/>
            <a:ext cx="7505776" cy="1026000"/>
          </a:xfrm>
          <a:prstGeom prst="rect">
            <a:avLst/>
          </a:prstGeom>
          <a:gradFill>
            <a:gsLst>
              <a:gs pos="100000">
                <a:srgbClr val="E7EFF6"/>
              </a:gs>
              <a:gs pos="0">
                <a:srgbClr val="FBFCFD"/>
              </a:gs>
            </a:gsLst>
            <a:lin ang="0" scaled="1"/>
          </a:gradFill>
          <a:ln w="25400">
            <a:solidFill>
              <a:schemeClr val="accent5">
                <a:lumMod val="75000"/>
              </a:schemeClr>
            </a:solidFill>
          </a:ln>
        </p:spPr>
        <p:txBody>
          <a:bodyPr anchor="ctr" anchorCtr="0">
            <a:noAutofit/>
          </a:bodyPr>
          <a:lstStyle>
            <a:defPPr algn="l" latinLnBrk="1" hangingPunct="1">
              <a:defRPr b="0" i="0" u="none">
                <a:latin typeface="함초롬돋움"/>
              </a:defRPr>
            </a:defPPr>
            <a:lvl1pPr lvl="0" algn="l" defTabSz="898525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1pPr>
            <a:lvl2pPr marL="742950" lvl="1" indent="-74295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2pPr>
            <a:lvl3pPr marL="1143000" lvl="2" indent="-11430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3pPr>
            <a:lvl4pPr marL="1600200" lvl="3" indent="-16002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4pPr>
            <a:lvl5pPr marL="2057400" lvl="4" indent="-2057400" algn="l" defTabSz="898525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함초롬돋움"/>
                <a:ea typeface="함초롬돋움"/>
              </a:defRPr>
            </a:lvl5pPr>
            <a:lvl6pPr marL="22860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6pPr>
            <a:lvl7pPr marL="27432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7pPr>
            <a:lvl8pPr marL="32004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8pPr>
            <a:lvl9pPr marL="3657600" algn="l" defTabSz="898525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uFillTx/>
                <a:latin typeface="함초롬돋움"/>
              </a:defRPr>
            </a:lvl9pPr>
          </a:lstStyle>
          <a:p>
            <a:pPr lvl="0" algn="ctr" latinLnBrk="0" hangingPunct="1">
              <a:spcBef>
                <a:spcPct val="0"/>
              </a:spcBef>
            </a:pPr>
            <a:r>
              <a:rPr lang="ko-KR" altLang="en-US" sz="4800" b="1" spc="300" dirty="0">
                <a:solidFill>
                  <a:schemeClr val="accent1">
                    <a:lumMod val="7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시연 동영상</a:t>
            </a:r>
            <a:endParaRPr sz="4800" b="1" u="none" spc="300" dirty="0">
              <a:solidFill>
                <a:schemeClr val="accent1">
                  <a:lumMod val="7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pic>
        <p:nvPicPr>
          <p:cNvPr id="1073" name="그림 1072">
            <a:extLst>
              <a:ext uri="{FF2B5EF4-FFF2-40B4-BE49-F238E27FC236}">
                <a16:creationId xmlns:a16="http://schemas.microsoft.com/office/drawing/2014/main" id="{D0D4EF2C-C5F2-EE85-CB70-68F33AEB57A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931332" y="27432983"/>
            <a:ext cx="9393957" cy="6907682"/>
          </a:xfrm>
          <a:prstGeom prst="rect">
            <a:avLst/>
          </a:prstGeom>
        </p:spPr>
      </p:pic>
      <p:pic>
        <p:nvPicPr>
          <p:cNvPr id="1078" name="그림 1077">
            <a:extLst>
              <a:ext uri="{FF2B5EF4-FFF2-40B4-BE49-F238E27FC236}">
                <a16:creationId xmlns:a16="http://schemas.microsoft.com/office/drawing/2014/main" id="{6316DB66-BD33-0E75-2A47-829DF174655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7340090" y="27522124"/>
            <a:ext cx="3314740" cy="6440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832755-0B6C-D61C-316C-6D3795FAB76B}"/>
              </a:ext>
            </a:extLst>
          </p:cNvPr>
          <p:cNvSpPr txBox="1">
            <a:spLocks/>
          </p:cNvSpPr>
          <p:nvPr/>
        </p:nvSpPr>
        <p:spPr>
          <a:xfrm>
            <a:off x="984435" y="9436940"/>
            <a:ext cx="6685301" cy="133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한국보건사회연구원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수단적 일상생활 활동 중 한 가지 이상 수행 능력에 어려움이 있는 노인 인구가 전체 노인 인구의 </a:t>
            </a:r>
            <a:r>
              <a:rPr kumimoji="1" lang="en-US" altLang="ko-KR" sz="2400" b="1" dirty="0">
                <a:solidFill>
                  <a:srgbClr val="BB9C00"/>
                </a:solidFill>
                <a:latin typeface="NanumSquare Neo OTF Bold" pitchFamily="2" charset="-127"/>
                <a:ea typeface="NanumSquare Neo OTF Bold" pitchFamily="2" charset="-127"/>
              </a:rPr>
              <a:t>30.7%</a:t>
            </a:r>
            <a:r>
              <a:rPr kumimoji="1" lang="ko-KR" altLang="en-US" sz="2400" b="1" dirty="0">
                <a:solidFill>
                  <a:srgbClr val="BB9C00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차지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361E9-1698-57C0-E39D-1E9924B787AD}"/>
              </a:ext>
            </a:extLst>
          </p:cNvPr>
          <p:cNvSpPr txBox="1">
            <a:spLocks/>
          </p:cNvSpPr>
          <p:nvPr/>
        </p:nvSpPr>
        <p:spPr>
          <a:xfrm>
            <a:off x="928930" y="10893665"/>
            <a:ext cx="6912514" cy="9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2400" b="1" dirty="0" err="1">
                <a:latin typeface="NanumSquare Neo OTF Bold" pitchFamily="2" charset="-127"/>
                <a:ea typeface="NanumSquare Neo OTF Bold" pitchFamily="2" charset="-127"/>
              </a:rPr>
              <a:t>메디칼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뉴스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보행보조기 사용 고령환자 낙상위험 </a:t>
            </a:r>
            <a:r>
              <a:rPr kumimoji="1" lang="en-US" altLang="ko-KR" sz="2400" b="1" dirty="0">
                <a:solidFill>
                  <a:srgbClr val="BB9C00"/>
                </a:solidFill>
                <a:latin typeface="NanumSquare Neo OTF Bold" pitchFamily="2" charset="-127"/>
                <a:ea typeface="NanumSquare Neo OTF Bold" pitchFamily="2" charset="-127"/>
              </a:rPr>
              <a:t>3</a:t>
            </a:r>
            <a:r>
              <a:rPr kumimoji="1" lang="ko-KR" altLang="en-US" sz="2400" b="1" dirty="0">
                <a:solidFill>
                  <a:srgbClr val="BB9C00"/>
                </a:solidFill>
                <a:latin typeface="NanumSquare Neo OTF Bold" pitchFamily="2" charset="-127"/>
                <a:ea typeface="NanumSquare Neo OTF Bold" pitchFamily="2" charset="-127"/>
              </a:rPr>
              <a:t>배 이상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80F557-82F1-62AA-450B-7C6143772CEB}"/>
              </a:ext>
            </a:extLst>
          </p:cNvPr>
          <p:cNvSpPr txBox="1">
            <a:spLocks/>
          </p:cNvSpPr>
          <p:nvPr/>
        </p:nvSpPr>
        <p:spPr>
          <a:xfrm>
            <a:off x="952538" y="11861714"/>
            <a:ext cx="6912514" cy="9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보조기학회지</a:t>
            </a:r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65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세 이상의 노인 중 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20%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가 낙상을 경험하였으며 </a:t>
            </a:r>
            <a:r>
              <a:rPr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63%</a:t>
            </a:r>
            <a:r>
              <a:rPr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는 </a:t>
            </a:r>
            <a:r>
              <a:rPr lang="ko-KR" altLang="en-US" sz="2400" b="1" dirty="0">
                <a:solidFill>
                  <a:srgbClr val="BB9C00"/>
                </a:solidFill>
                <a:latin typeface="NanumSquare Neo OTF Bold" pitchFamily="2" charset="-127"/>
                <a:ea typeface="NanumSquare Neo OTF Bold" pitchFamily="2" charset="-127"/>
              </a:rPr>
              <a:t>보행 중에 낙상 발생</a:t>
            </a:r>
            <a:endParaRPr kumimoji="1" lang="ko-KR" altLang="en-US" sz="2400" b="1" dirty="0">
              <a:solidFill>
                <a:srgbClr val="BB9C00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A7F48D-C49F-4713-532B-AB933E586DEF}"/>
              </a:ext>
            </a:extLst>
          </p:cNvPr>
          <p:cNvSpPr txBox="1">
            <a:spLocks/>
          </p:cNvSpPr>
          <p:nvPr/>
        </p:nvSpPr>
        <p:spPr>
          <a:xfrm>
            <a:off x="984435" y="8693574"/>
            <a:ext cx="6132905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보이는 것 너머를 보는 일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C6ACF92-4B98-536E-90B8-EDC4CDDDB591}"/>
              </a:ext>
            </a:extLst>
          </p:cNvPr>
          <p:cNvSpPr/>
          <p:nvPr/>
        </p:nvSpPr>
        <p:spPr>
          <a:xfrm>
            <a:off x="11035014" y="9640170"/>
            <a:ext cx="1950581" cy="1771257"/>
          </a:xfrm>
          <a:prstGeom prst="ellipse">
            <a:avLst/>
          </a:prstGeom>
          <a:solidFill>
            <a:srgbClr val="A6C4F1">
              <a:alpha val="76160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31B83F8-6A2D-4E5F-B873-C0D11E40BA4F}"/>
              </a:ext>
            </a:extLst>
          </p:cNvPr>
          <p:cNvSpPr/>
          <p:nvPr/>
        </p:nvSpPr>
        <p:spPr>
          <a:xfrm>
            <a:off x="9175194" y="11077123"/>
            <a:ext cx="1950581" cy="1771257"/>
          </a:xfrm>
          <a:prstGeom prst="ellipse">
            <a:avLst/>
          </a:prstGeom>
          <a:solidFill>
            <a:srgbClr val="A6C4F1">
              <a:alpha val="76160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08CBCE4-7E71-645A-2D15-022E93AEE540}"/>
              </a:ext>
            </a:extLst>
          </p:cNvPr>
          <p:cNvSpPr/>
          <p:nvPr/>
        </p:nvSpPr>
        <p:spPr>
          <a:xfrm>
            <a:off x="12827084" y="11148860"/>
            <a:ext cx="1950581" cy="1771257"/>
          </a:xfrm>
          <a:prstGeom prst="ellipse">
            <a:avLst/>
          </a:prstGeom>
          <a:solidFill>
            <a:srgbClr val="A6C4F1">
              <a:alpha val="76160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CCF912-1545-C518-BEDB-C5041929EA78}"/>
              </a:ext>
            </a:extLst>
          </p:cNvPr>
          <p:cNvSpPr txBox="1">
            <a:spLocks/>
          </p:cNvSpPr>
          <p:nvPr/>
        </p:nvSpPr>
        <p:spPr>
          <a:xfrm>
            <a:off x="11550077" y="10186497"/>
            <a:ext cx="143757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자유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2455B8-1383-104B-435E-A6ED04503E6F}"/>
              </a:ext>
            </a:extLst>
          </p:cNvPr>
          <p:cNvSpPr txBox="1">
            <a:spLocks/>
          </p:cNvSpPr>
          <p:nvPr/>
        </p:nvSpPr>
        <p:spPr>
          <a:xfrm>
            <a:off x="9677371" y="11623146"/>
            <a:ext cx="143757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안정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77C16F-92C4-BFFD-47FB-C1C874A4933C}"/>
              </a:ext>
            </a:extLst>
          </p:cNvPr>
          <p:cNvSpPr txBox="1">
            <a:spLocks/>
          </p:cNvSpPr>
          <p:nvPr/>
        </p:nvSpPr>
        <p:spPr>
          <a:xfrm>
            <a:off x="13317280" y="11737773"/>
            <a:ext cx="1437579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건강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B312B9-D191-66D6-736D-B2DC2ECE9A1B}"/>
              </a:ext>
            </a:extLst>
          </p:cNvPr>
          <p:cNvSpPr txBox="1">
            <a:spLocks/>
          </p:cNvSpPr>
          <p:nvPr/>
        </p:nvSpPr>
        <p:spPr>
          <a:xfrm>
            <a:off x="6478501" y="29210209"/>
            <a:ext cx="4426201" cy="62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ko-KR" altLang="en-US" sz="3200" b="1" dirty="0">
                <a:solidFill>
                  <a:schemeClr val="accent1"/>
                </a:solidFill>
                <a:latin typeface="NanumSquare Neo OTF Bold" pitchFamily="2" charset="-127"/>
                <a:ea typeface="NanumSquare Neo OTF Bold" pitchFamily="2" charset="-127"/>
              </a:rPr>
              <a:t>기존 보행기와의 차별성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DF77BD-F98C-CA79-8B25-27BBEE0FC382}"/>
              </a:ext>
            </a:extLst>
          </p:cNvPr>
          <p:cNvSpPr txBox="1"/>
          <p:nvPr/>
        </p:nvSpPr>
        <p:spPr>
          <a:xfrm>
            <a:off x="1212364" y="30069565"/>
            <a:ext cx="62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1.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노인의 자율성을 지원하는 보행 설계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CB4456-E8CC-D694-F9A8-399D7CE85D88}"/>
              </a:ext>
            </a:extLst>
          </p:cNvPr>
          <p:cNvSpPr txBox="1"/>
          <p:nvPr/>
        </p:nvSpPr>
        <p:spPr>
          <a:xfrm>
            <a:off x="1193160" y="30796446"/>
            <a:ext cx="62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2.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수납 공간과 휴식을 위한 편의성 제공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C3FD1-46C3-FA80-EED6-B1FD09596AEF}"/>
              </a:ext>
            </a:extLst>
          </p:cNvPr>
          <p:cNvSpPr txBox="1"/>
          <p:nvPr/>
        </p:nvSpPr>
        <p:spPr>
          <a:xfrm>
            <a:off x="1199816" y="31516196"/>
            <a:ext cx="62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Square Neo OTF Bold" pitchFamily="2" charset="-127"/>
                <a:ea typeface="NanumSquare Neo OTF Bold" pitchFamily="2" charset="-127"/>
              </a:rPr>
              <a:t>3.</a:t>
            </a:r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 압력 기반 속도 조절과 안전 장치 구현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32363C5-EBC7-2CEA-91F8-B3190A1E6777}"/>
              </a:ext>
            </a:extLst>
          </p:cNvPr>
          <p:cNvCxnSpPr/>
          <p:nvPr/>
        </p:nvCxnSpPr>
        <p:spPr>
          <a:xfrm>
            <a:off x="6780543" y="30304949"/>
            <a:ext cx="2688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3408E73-7952-FAC3-1361-CE71D1DC47CD}"/>
              </a:ext>
            </a:extLst>
          </p:cNvPr>
          <p:cNvCxnSpPr/>
          <p:nvPr/>
        </p:nvCxnSpPr>
        <p:spPr>
          <a:xfrm>
            <a:off x="6780543" y="31036469"/>
            <a:ext cx="2688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3F7EF19-67E4-55F1-22DE-0EA0DE4C7083}"/>
              </a:ext>
            </a:extLst>
          </p:cNvPr>
          <p:cNvCxnSpPr>
            <a:cxnSpLocks/>
          </p:cNvCxnSpPr>
          <p:nvPr/>
        </p:nvCxnSpPr>
        <p:spPr>
          <a:xfrm>
            <a:off x="6798184" y="31767989"/>
            <a:ext cx="2688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48B4B89-7C0E-BBE5-8CC8-6667883A41FF}"/>
              </a:ext>
            </a:extLst>
          </p:cNvPr>
          <p:cNvSpPr txBox="1"/>
          <p:nvPr/>
        </p:nvSpPr>
        <p:spPr>
          <a:xfrm>
            <a:off x="9634863" y="29969135"/>
            <a:ext cx="5672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좌식 이동 기능에 중점을 두고 있는 타사의 제품에 비해 자율성 보장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B3F41E8-F5AD-9961-9C5F-0E5DDEE9CF8C}"/>
              </a:ext>
            </a:extLst>
          </p:cNvPr>
          <p:cNvSpPr txBox="1"/>
          <p:nvPr/>
        </p:nvSpPr>
        <p:spPr>
          <a:xfrm>
            <a:off x="9565888" y="30852188"/>
            <a:ext cx="629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보행 목적을 넘어 산책에 대한 불안감 해소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13117A-F969-4FEE-1D45-1F2CA701095D}"/>
              </a:ext>
            </a:extLst>
          </p:cNvPr>
          <p:cNvSpPr txBox="1"/>
          <p:nvPr/>
        </p:nvSpPr>
        <p:spPr>
          <a:xfrm>
            <a:off x="9581683" y="31466081"/>
            <a:ext cx="6048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Square Neo OTF Bold" pitchFamily="2" charset="-127"/>
                <a:ea typeface="NanumSquare Neo OTF Bold" pitchFamily="2" charset="-127"/>
              </a:rPr>
              <a:t>긴급 상황에서 오작동이나 사고 유발 가능성 저하</a:t>
            </a:r>
            <a:endParaRPr kumimoji="1" lang="en-US" altLang="ko-KR" sz="2400"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100" name="그림 99" descr="바퀴, 교통, 타이어, 자동차 부품이(가) 표시된 사진&#10;&#10;자동 생성된 설명">
            <a:extLst>
              <a:ext uri="{FF2B5EF4-FFF2-40B4-BE49-F238E27FC236}">
                <a16:creationId xmlns:a16="http://schemas.microsoft.com/office/drawing/2014/main" id="{2C256C11-A465-3725-D558-C2F6115AEA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722" y="14201222"/>
            <a:ext cx="3512857" cy="4683809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02C55E5F-6D9F-1A61-04DE-12225B93E81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900572" y="9655925"/>
            <a:ext cx="3787067" cy="284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a14="http://schemas.microsoft.com/office/drawing/2010/main">
    <mc:Choice Requires="a14">
      <p:transition/>
    </mc:Choice>
    <mc:Fallback xmlns="" xmlns:p14="http://schemas.microsoft.com/office/powerpoint/2010/main" xmlns:s="http://schemas.openxmlformats.org/officeDocument/2006/sharedTypes">
      <p:transition xmlns:p="http://schemas.openxmlformats.org/presentationml/2006/main" xmlns:p14="http://schemas.microsoft.com/office/powerpoint/2010/main" xmlns:s="http://schemas.openxmlformats.org/officeDocument/2006/sharedTypes" xmlns:r="http://schemas.openxmlformats.org/officeDocument/2006/relationships" xmlns:a14="http://schemas.microsoft.com/office/drawing/2010/main" xmlns:mc="http://schemas.openxmlformats.org/markup-compatibility/2006" xmlns:a="http://schemas.openxmlformats.org/drawingml/2006/main" advClick="true"/>
    </mc:Fallback>
  </mc:AlternateContent>
</p:sld>
</file>

<file path=ppt/theme/theme1.xml><?xml version="1.0" encoding="utf-8"?>
<a:theme xmlns:a="http://schemas.openxmlformats.org/drawingml/2006/main" name="Theme0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제목 슬라이드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4966</TotalTime>
  <Words>491</Words>
  <Application>Microsoft Macintosh PowerPoint</Application>
  <PresentationFormat>사용자 지정</PresentationFormat>
  <Paragraphs>81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Arial</vt:lpstr>
      <vt:lpstr>NanumSquare Neo OTF Regular</vt:lpstr>
      <vt:lpstr>NanumSquare Neo OTF ExtraBold</vt:lpstr>
      <vt:lpstr>NanumSquare Neo OTF Bold</vt:lpstr>
      <vt:lpstr>맑은 고딕</vt:lpstr>
      <vt:lpstr>함초롬돋움</vt:lpstr>
      <vt:lpstr>Theme0</vt:lpstr>
      <vt:lpstr>추억에 담긴 기원, 마음껏 돌아다니는 자유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nakLAB</dc:creator>
  <cp:lastModifiedBy>이효림/임베디드시스템공학과</cp:lastModifiedBy>
  <cp:revision>84</cp:revision>
  <cp:lastPrinted>1938-01-29T13:32:54Z</cp:lastPrinted>
  <dcterms:created xsi:type="dcterms:W3CDTF">2016-10-24T12:37:57Z</dcterms:created>
  <dcterms:modified xsi:type="dcterms:W3CDTF">2024-11-21T08:26:18Z</dcterms:modified>
</cp:coreProperties>
</file>